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9.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0.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1.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2.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3.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4.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5.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26.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27.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28.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theme/theme29.xml" ContentType="application/vnd.openxmlformats-officedocument.theme+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theme/theme30.xml" ContentType="application/vnd.openxmlformats-officedocument.theme+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theme/theme31.xml" ContentType="application/vnd.openxmlformats-officedocument.theme+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theme/theme32.xml" ContentType="application/vnd.openxmlformats-officedocument.theme+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3.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theme/theme34.xml" ContentType="application/vnd.openxmlformats-officedocument.theme+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theme/theme35.xml" ContentType="application/vnd.openxmlformats-officedocument.theme+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theme/theme36.xml" ContentType="application/vnd.openxmlformats-officedocument.theme+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theme/theme37.xml" ContentType="application/vnd.openxmlformats-officedocument.theme+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theme/theme38.xml" ContentType="application/vnd.openxmlformats-officedocument.theme+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theme/theme39.xml" ContentType="application/vnd.openxmlformats-officedocument.theme+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theme/theme40.xml" ContentType="application/vnd.openxmlformats-officedocument.theme+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theme/theme41.xml" ContentType="application/vnd.openxmlformats-officedocument.theme+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theme/theme42.xml" ContentType="application/vnd.openxmlformats-officedocument.theme+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theme/theme43.xml" ContentType="application/vnd.openxmlformats-officedocument.theme+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44.xml" ContentType="application/vnd.openxmlformats-officedocument.theme+xml"/>
  <Override PartName="/ppt/theme/theme4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12" r:id="rId5"/>
    <p:sldMasterId id="2147483725" r:id="rId6"/>
    <p:sldMasterId id="2147483738" r:id="rId7"/>
    <p:sldMasterId id="2147483751" r:id="rId8"/>
    <p:sldMasterId id="2147483764" r:id="rId9"/>
    <p:sldMasterId id="2147483777" r:id="rId10"/>
    <p:sldMasterId id="2147483790" r:id="rId11"/>
    <p:sldMasterId id="2147483803" r:id="rId12"/>
    <p:sldMasterId id="2147483816" r:id="rId13"/>
    <p:sldMasterId id="2147483829" r:id="rId14"/>
    <p:sldMasterId id="2147483842" r:id="rId15"/>
    <p:sldMasterId id="2147483855" r:id="rId16"/>
    <p:sldMasterId id="2147483868" r:id="rId17"/>
    <p:sldMasterId id="2147483881" r:id="rId18"/>
    <p:sldMasterId id="2147483894" r:id="rId19"/>
    <p:sldMasterId id="2147483907" r:id="rId20"/>
    <p:sldMasterId id="2147483920" r:id="rId21"/>
    <p:sldMasterId id="2147483933" r:id="rId22"/>
    <p:sldMasterId id="2147483946" r:id="rId23"/>
    <p:sldMasterId id="2147483959" r:id="rId24"/>
    <p:sldMasterId id="2147483972" r:id="rId25"/>
    <p:sldMasterId id="2147483985" r:id="rId26"/>
    <p:sldMasterId id="2147483998" r:id="rId27"/>
    <p:sldMasterId id="2147484011" r:id="rId28"/>
    <p:sldMasterId id="2147484024" r:id="rId29"/>
    <p:sldMasterId id="2147484037" r:id="rId30"/>
    <p:sldMasterId id="2147484050" r:id="rId31"/>
    <p:sldMasterId id="2147484063" r:id="rId32"/>
    <p:sldMasterId id="2147484076" r:id="rId33"/>
    <p:sldMasterId id="2147484089" r:id="rId34"/>
    <p:sldMasterId id="2147484102" r:id="rId35"/>
    <p:sldMasterId id="2147484115" r:id="rId36"/>
    <p:sldMasterId id="2147484128" r:id="rId37"/>
    <p:sldMasterId id="2147484141" r:id="rId38"/>
    <p:sldMasterId id="2147484154" r:id="rId39"/>
    <p:sldMasterId id="2147484167" r:id="rId40"/>
    <p:sldMasterId id="2147484180" r:id="rId41"/>
    <p:sldMasterId id="2147484193" r:id="rId42"/>
    <p:sldMasterId id="2147484206" r:id="rId43"/>
    <p:sldMasterId id="2147484219" r:id="rId44"/>
  </p:sldMasterIdLst>
  <p:notesMasterIdLst>
    <p:notesMasterId r:id="rId89"/>
  </p:notesMasterIdLst>
  <p:sldIdLst>
    <p:sldId id="257" r:id="rId45"/>
    <p:sldId id="258" r:id="rId46"/>
    <p:sldId id="259" r:id="rId47"/>
    <p:sldId id="260" r:id="rId48"/>
    <p:sldId id="261" r:id="rId49"/>
    <p:sldId id="262" r:id="rId50"/>
    <p:sldId id="263" r:id="rId51"/>
    <p:sldId id="264" r:id="rId52"/>
    <p:sldId id="265" r:id="rId53"/>
    <p:sldId id="266" r:id="rId54"/>
    <p:sldId id="267" r:id="rId55"/>
    <p:sldId id="268" r:id="rId56"/>
    <p:sldId id="269" r:id="rId57"/>
    <p:sldId id="270" r:id="rId58"/>
    <p:sldId id="271" r:id="rId59"/>
    <p:sldId id="272" r:id="rId60"/>
    <p:sldId id="273" r:id="rId61"/>
    <p:sldId id="274" r:id="rId62"/>
    <p:sldId id="275" r:id="rId63"/>
    <p:sldId id="276" r:id="rId64"/>
    <p:sldId id="277" r:id="rId65"/>
    <p:sldId id="278" r:id="rId66"/>
    <p:sldId id="279" r:id="rId67"/>
    <p:sldId id="280" r:id="rId68"/>
    <p:sldId id="281" r:id="rId69"/>
    <p:sldId id="282" r:id="rId70"/>
    <p:sldId id="283" r:id="rId71"/>
    <p:sldId id="284" r:id="rId72"/>
    <p:sldId id="285" r:id="rId73"/>
    <p:sldId id="286" r:id="rId74"/>
    <p:sldId id="287" r:id="rId75"/>
    <p:sldId id="288" r:id="rId76"/>
    <p:sldId id="289" r:id="rId77"/>
    <p:sldId id="290" r:id="rId78"/>
    <p:sldId id="291" r:id="rId79"/>
    <p:sldId id="292" r:id="rId80"/>
    <p:sldId id="293" r:id="rId81"/>
    <p:sldId id="294" r:id="rId82"/>
    <p:sldId id="295" r:id="rId83"/>
    <p:sldId id="296" r:id="rId84"/>
    <p:sldId id="297" r:id="rId85"/>
    <p:sldId id="298" r:id="rId86"/>
    <p:sldId id="299" r:id="rId87"/>
    <p:sldId id="300"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6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 Target="slides/slide3.xml"/><Relationship Id="rId63" Type="http://schemas.openxmlformats.org/officeDocument/2006/relationships/slide" Target="slides/slide19.xml"/><Relationship Id="rId68" Type="http://schemas.openxmlformats.org/officeDocument/2006/relationships/slide" Target="slides/slide24.xml"/><Relationship Id="rId84" Type="http://schemas.openxmlformats.org/officeDocument/2006/relationships/slide" Target="slides/slide40.xml"/><Relationship Id="rId89" Type="http://schemas.openxmlformats.org/officeDocument/2006/relationships/notesMaster" Target="notesMasters/notesMaster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9.xml"/><Relationship Id="rId58" Type="http://schemas.openxmlformats.org/officeDocument/2006/relationships/slide" Target="slides/slide14.xml"/><Relationship Id="rId74" Type="http://schemas.openxmlformats.org/officeDocument/2006/relationships/slide" Target="slides/slide30.xml"/><Relationship Id="rId79" Type="http://schemas.openxmlformats.org/officeDocument/2006/relationships/slide" Target="slides/slide35.xml"/><Relationship Id="rId5" Type="http://schemas.openxmlformats.org/officeDocument/2006/relationships/slideMaster" Target="slideMasters/slideMaster5.xml"/><Relationship Id="rId90" Type="http://schemas.openxmlformats.org/officeDocument/2006/relationships/presProps" Target="presProps.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 Target="slides/slide4.xml"/><Relationship Id="rId64" Type="http://schemas.openxmlformats.org/officeDocument/2006/relationships/slide" Target="slides/slide20.xml"/><Relationship Id="rId69" Type="http://schemas.openxmlformats.org/officeDocument/2006/relationships/slide" Target="slides/slide25.xml"/><Relationship Id="rId8" Type="http://schemas.openxmlformats.org/officeDocument/2006/relationships/slideMaster" Target="slideMasters/slideMaster8.xml"/><Relationship Id="rId51" Type="http://schemas.openxmlformats.org/officeDocument/2006/relationships/slide" Target="slides/slide7.xml"/><Relationship Id="rId72" Type="http://schemas.openxmlformats.org/officeDocument/2006/relationships/slide" Target="slides/slide28.xml"/><Relationship Id="rId80" Type="http://schemas.openxmlformats.org/officeDocument/2006/relationships/slide" Target="slides/slide36.xml"/><Relationship Id="rId85" Type="http://schemas.openxmlformats.org/officeDocument/2006/relationships/slide" Target="slides/slide41.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2.xml"/><Relationship Id="rId59" Type="http://schemas.openxmlformats.org/officeDocument/2006/relationships/slide" Target="slides/slide15.xml"/><Relationship Id="rId67" Type="http://schemas.openxmlformats.org/officeDocument/2006/relationships/slide" Target="slides/slide23.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10.xml"/><Relationship Id="rId62" Type="http://schemas.openxmlformats.org/officeDocument/2006/relationships/slide" Target="slides/slide18.xml"/><Relationship Id="rId70" Type="http://schemas.openxmlformats.org/officeDocument/2006/relationships/slide" Target="slides/slide26.xml"/><Relationship Id="rId75" Type="http://schemas.openxmlformats.org/officeDocument/2006/relationships/slide" Target="slides/slide31.xml"/><Relationship Id="rId83" Type="http://schemas.openxmlformats.org/officeDocument/2006/relationships/slide" Target="slides/slide39.xml"/><Relationship Id="rId88" Type="http://schemas.openxmlformats.org/officeDocument/2006/relationships/slide" Target="slides/slide44.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5.xml"/><Relationship Id="rId57" Type="http://schemas.openxmlformats.org/officeDocument/2006/relationships/slide" Target="slides/slide13.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8.xml"/><Relationship Id="rId60" Type="http://schemas.openxmlformats.org/officeDocument/2006/relationships/slide" Target="slides/slide16.xml"/><Relationship Id="rId65" Type="http://schemas.openxmlformats.org/officeDocument/2006/relationships/slide" Target="slides/slide21.xml"/><Relationship Id="rId73" Type="http://schemas.openxmlformats.org/officeDocument/2006/relationships/slide" Target="slides/slide29.xml"/><Relationship Id="rId78" Type="http://schemas.openxmlformats.org/officeDocument/2006/relationships/slide" Target="slides/slide34.xml"/><Relationship Id="rId81" Type="http://schemas.openxmlformats.org/officeDocument/2006/relationships/slide" Target="slides/slide37.xml"/><Relationship Id="rId86" Type="http://schemas.openxmlformats.org/officeDocument/2006/relationships/slide" Target="slides/slide4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34" Type="http://schemas.openxmlformats.org/officeDocument/2006/relationships/slideMaster" Target="slideMasters/slideMaster34.xml"/><Relationship Id="rId50" Type="http://schemas.openxmlformats.org/officeDocument/2006/relationships/slide" Target="slides/slide6.xml"/><Relationship Id="rId55" Type="http://schemas.openxmlformats.org/officeDocument/2006/relationships/slide" Target="slides/slide11.xml"/><Relationship Id="rId76" Type="http://schemas.openxmlformats.org/officeDocument/2006/relationships/slide" Target="slides/slide32.xml"/><Relationship Id="rId7" Type="http://schemas.openxmlformats.org/officeDocument/2006/relationships/slideMaster" Target="slideMasters/slideMaster7.xml"/><Relationship Id="rId71" Type="http://schemas.openxmlformats.org/officeDocument/2006/relationships/slide" Target="slides/slide27.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 Target="slides/slide1.xml"/><Relationship Id="rId66" Type="http://schemas.openxmlformats.org/officeDocument/2006/relationships/slide" Target="slides/slide22.xml"/><Relationship Id="rId87" Type="http://schemas.openxmlformats.org/officeDocument/2006/relationships/slide" Target="slides/slide43.xml"/><Relationship Id="rId61" Type="http://schemas.openxmlformats.org/officeDocument/2006/relationships/slide" Target="slides/slide17.xml"/><Relationship Id="rId82" Type="http://schemas.openxmlformats.org/officeDocument/2006/relationships/slide" Target="slides/slide3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12.xml"/><Relationship Id="rId77"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89122D-4F09-40EB-97E3-54416F37931C}" type="datetimeFigureOut">
              <a:rPr lang="en-US" smtClean="0"/>
              <a:t>7/31/2022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7E8451-B656-4654-8BE1-FB7193B5953A}" type="slidenum">
              <a:rPr lang="en-US" smtClean="0"/>
              <a:t>‹#›</a:t>
            </a:fld>
            <a:endParaRPr lang="en-US"/>
          </a:p>
        </p:txBody>
      </p:sp>
    </p:spTree>
    <p:extLst>
      <p:ext uri="{BB962C8B-B14F-4D97-AF65-F5344CB8AC3E}">
        <p14:creationId xmlns:p14="http://schemas.microsoft.com/office/powerpoint/2010/main" val="380522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8:56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8:58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8:59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8:59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8:59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8:59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8:59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9:00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9:00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9:00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9:00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8:56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9:01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9:01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9:01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Romans 1:29-Being filled with all unrighteousness, fornication, wickedness, covetousness, maliciousness; full of envy, murder, debate, deceit, malignity; whisperers,</a:t>
            </a:r>
          </a:p>
          <a:p>
            <a:r>
              <a:rPr lang="en-US" dirty="0" smtClean="0"/>
              <a:t>2 Corinthians 12:20-For I fear, lest, when I come, I shall not find you such as I would, and that I shall be found unto you such as ye would not: lest there be debates, </a:t>
            </a:r>
            <a:r>
              <a:rPr lang="en-US" dirty="0" err="1" smtClean="0"/>
              <a:t>envyings</a:t>
            </a:r>
            <a:r>
              <a:rPr lang="en-US" dirty="0" smtClean="0"/>
              <a:t>, wraths, </a:t>
            </a:r>
            <a:r>
              <a:rPr lang="en-US" dirty="0" err="1" smtClean="0"/>
              <a:t>strifes</a:t>
            </a:r>
            <a:r>
              <a:rPr lang="en-US" dirty="0" smtClean="0"/>
              <a:t>, </a:t>
            </a:r>
            <a:r>
              <a:rPr lang="en-US" dirty="0" err="1" smtClean="0"/>
              <a:t>backbitings</a:t>
            </a:r>
            <a:r>
              <a:rPr lang="en-US" dirty="0" smtClean="0"/>
              <a:t>, whisperings, swellings, tumults:</a:t>
            </a:r>
          </a:p>
          <a:p>
            <a:r>
              <a:rPr lang="en-US" dirty="0" smtClean="0"/>
              <a:t>2 Thessalonians 3:11-For we hear that there are some which walk among you disorderly, working not at all, but are busybodies.</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9:02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9:02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Timothy 2:15-Notwithstanding she shall be saved in childbearing, if they continue in faith and charity and holiness with sobriety.</a:t>
            </a:r>
          </a:p>
          <a:p>
            <a:r>
              <a:rPr lang="en-US" dirty="0" smtClean="0"/>
              <a:t>1 Tim 5:15-For some are already turned aside after Satan.</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9:02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9:03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9:03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9:03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28</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9:03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8:56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Deuteronomy 25:4-Thou shalt not muzzle the ox when he </a:t>
            </a:r>
            <a:r>
              <a:rPr lang="en-US" dirty="0" err="1" smtClean="0"/>
              <a:t>treadeth</a:t>
            </a:r>
            <a:r>
              <a:rPr lang="en-US" dirty="0" smtClean="0"/>
              <a:t> out the corn.</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9:03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9:04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31</a:t>
            </a:fld>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9:04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32</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9:05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9:05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9:05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35</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9:05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36</a:t>
            </a:fld>
            <a:endParaRPr lang="en-US"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9:05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37</a:t>
            </a:fld>
            <a:endParaRPr lang="en-US"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9:06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38</a:t>
            </a:fld>
            <a:endParaRPr lang="en-US"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9:06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39</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5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932C8A9-97A5-4D4F-A4CA-CC18FE53BF93}" type="slidenum">
              <a:rPr lang="en-US" altLang="en-US" smtClean="0">
                <a:solidFill>
                  <a:srgbClr val="000000"/>
                </a:solidFill>
              </a:rPr>
              <a:pPr eaLnBrk="1" hangingPunct="1">
                <a:spcBef>
                  <a:spcPct val="0"/>
                </a:spcBef>
              </a:pPr>
              <a:t>4</a:t>
            </a:fld>
            <a:endParaRPr lang="en-US" altLang="en-US" smtClean="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9:06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40</a:t>
            </a:fld>
            <a:endParaRPr lang="en-US" dirty="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Matthew 12:36-But I say unto you, That every idle word that men shall speak, they shall give account thereof in the day of judgment.</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9:06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41</a:t>
            </a:fld>
            <a:endParaRPr lang="en-US" dirty="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9:07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42</a:t>
            </a:fld>
            <a:endParaRPr lang="en-US" dirty="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Matthew 6:4-That thine alms may be in secret: and thy Father which </a:t>
            </a:r>
            <a:r>
              <a:rPr lang="en-US" dirty="0" err="1" smtClean="0"/>
              <a:t>seeth</a:t>
            </a:r>
            <a:r>
              <a:rPr lang="en-US" dirty="0" smtClean="0"/>
              <a:t> in secret himself shall reward thee openly.</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9:07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43</a:t>
            </a:fld>
            <a:endParaRPr lang="en-US" dirty="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9:07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8:57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8:57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8:57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8:58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7/31/2022 8:58 PM</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483951365"/>
      </p:ext>
    </p:extLst>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10398147"/>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18054149"/>
      </p:ext>
    </p:extLst>
  </p:cSld>
  <p:clrMapOvr>
    <a:masterClrMapping/>
  </p:clrMapOvr>
  <p:transition>
    <p:wipe dir="d"/>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59801911"/>
      </p:ext>
    </p:extLst>
  </p:cSld>
  <p:clrMapOvr>
    <a:masterClrMapping/>
  </p:clrMapOvr>
  <p:transition>
    <p:wipe dir="d"/>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90798464"/>
      </p:ext>
    </p:extLst>
  </p:cSld>
  <p:clrMapOvr>
    <a:masterClrMapping/>
  </p:clrMapOvr>
  <p:transition>
    <p:wipe dir="d"/>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60187490"/>
      </p:ext>
    </p:extLst>
  </p:cSld>
  <p:clrMapOvr>
    <a:masterClrMapping/>
  </p:clrMapOvr>
  <p:transition>
    <p:wipe dir="d"/>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2308392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21000655"/>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43011585"/>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3114679"/>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33849815"/>
      </p:ext>
    </p:extLst>
  </p:cSld>
  <p:clrMapOvr>
    <a:masterClrMapping/>
  </p:clrMapOvr>
  <p:transition>
    <p:wipe dir="d"/>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730194384"/>
      </p:ext>
    </p:extLst>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80608831"/>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67654542"/>
      </p:ext>
    </p:extLst>
  </p:cSld>
  <p:clrMapOvr>
    <a:masterClrMapping/>
  </p:clrMapOvr>
  <p:transition>
    <p:wipe dir="d"/>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0913254"/>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25676729"/>
      </p:ext>
    </p:extLst>
  </p:cSld>
  <p:clrMapOvr>
    <a:masterClrMapping/>
  </p:clrMapOvr>
  <p:transition>
    <p:wipe dir="d"/>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63138048"/>
      </p:ext>
    </p:extLst>
  </p:cSld>
  <p:clrMapOvr>
    <a:masterClrMapping/>
  </p:clrMapOvr>
  <p:transition>
    <p:wipe dir="d"/>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93346365"/>
      </p:ext>
    </p:extLst>
  </p:cSld>
  <p:clrMapOvr>
    <a:masterClrMapping/>
  </p:clrMapOvr>
  <p:transition>
    <p:wipe dir="d"/>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61768643"/>
      </p:ext>
    </p:extLst>
  </p:cSld>
  <p:clrMapOvr>
    <a:masterClrMapping/>
  </p:clrMapOvr>
  <p:transition>
    <p:wipe dir="d"/>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73671253"/>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18155325"/>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60310714"/>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8033093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4786432"/>
      </p:ext>
    </p:extLst>
  </p:cSld>
  <p:clrMapOvr>
    <a:masterClrMapping/>
  </p:clrMapOvr>
  <p:transition>
    <p:wipe dir="d"/>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7114539"/>
      </p:ext>
    </p:extLst>
  </p:cSld>
  <p:clrMapOvr>
    <a:masterClrMapping/>
  </p:clrMapOvr>
  <p:transition>
    <p:wipe dir="d"/>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497367050"/>
      </p:ext>
    </p:extLst>
  </p:cSld>
  <p:clrMapOvr>
    <a:masterClrMapping/>
  </p:clrMapOvr>
  <p:transition>
    <p:wipe dir="d"/>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90809992"/>
      </p:ext>
    </p:extLst>
  </p:cSld>
  <p:clrMapOvr>
    <a:masterClrMapping/>
  </p:clrMapOvr>
  <p:transition>
    <p:wipe dir="d"/>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61495932"/>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93985236"/>
      </p:ext>
    </p:extLst>
  </p:cSld>
  <p:clrMapOvr>
    <a:masterClrMapping/>
  </p:clrMapOvr>
  <p:transition>
    <p:wipe dir="d"/>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60320219"/>
      </p:ext>
    </p:extLst>
  </p:cSld>
  <p:clrMapOvr>
    <a:masterClrMapping/>
  </p:clrMapOvr>
  <p:transition>
    <p:wipe dir="d"/>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48022778"/>
      </p:ext>
    </p:extLst>
  </p:cSld>
  <p:clrMapOvr>
    <a:masterClrMapping/>
  </p:clrMapOvr>
  <p:transition>
    <p:wipe dir="d"/>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18488677"/>
      </p:ext>
    </p:extLst>
  </p:cSld>
  <p:clrMapOvr>
    <a:masterClrMapping/>
  </p:clrMapOvr>
  <p:transition>
    <p:wipe dir="d"/>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3399467"/>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624602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292239444"/>
      </p:ext>
    </p:extLst>
  </p:cSld>
  <p:clrMapOvr>
    <a:masterClrMapping/>
  </p:clrMapOvr>
  <p:transition>
    <p:wipe dir="d"/>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74898317"/>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89217286"/>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8734294"/>
      </p:ext>
    </p:extLst>
  </p:cSld>
  <p:clrMapOvr>
    <a:masterClrMapping/>
  </p:clrMapOvr>
  <p:transition>
    <p:wipe dir="d"/>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315676164"/>
      </p:ext>
    </p:extLst>
  </p:cSld>
  <p:clrMapOvr>
    <a:masterClrMapping/>
  </p:clrMapOvr>
  <p:transition>
    <p:wipe dir="d"/>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41602105"/>
      </p:ext>
    </p:extLst>
  </p:cSld>
  <p:clrMapOvr>
    <a:masterClrMapping/>
  </p:clrMapOvr>
  <p:transition>
    <p:wipe dir="d"/>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76952871"/>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65969624"/>
      </p:ext>
    </p:extLst>
  </p:cSld>
  <p:clrMapOvr>
    <a:masterClrMapping/>
  </p:clrMapOvr>
  <p:transition>
    <p:wipe dir="d"/>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95818806"/>
      </p:ext>
    </p:extLst>
  </p:cSld>
  <p:clrMapOvr>
    <a:masterClrMapping/>
  </p:clrMapOvr>
  <p:transition>
    <p:wipe dir="d"/>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90914538"/>
      </p:ext>
    </p:extLst>
  </p:cSld>
  <p:clrMapOvr>
    <a:masterClrMapping/>
  </p:clrMapOvr>
  <p:transition>
    <p:wipe dir="d"/>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54378432"/>
      </p:ext>
    </p:extLst>
  </p:cSld>
  <p:clrMapOvr>
    <a:masterClrMapping/>
  </p:clrMapOvr>
  <p:transition>
    <p:wipe di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61786590"/>
      </p:ext>
    </p:extLst>
  </p:cSld>
  <p:clrMapOvr>
    <a:masterClrMapping/>
  </p:clrMapOvr>
  <p:transition>
    <p:wipe dir="d"/>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7398994"/>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76350973"/>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56459041"/>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71052805"/>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9201635"/>
      </p:ext>
    </p:extLst>
  </p:cSld>
  <p:clrMapOvr>
    <a:masterClrMapping/>
  </p:clrMapOvr>
  <p:transition>
    <p:wipe dir="d"/>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943805913"/>
      </p:ext>
    </p:extLst>
  </p:cSld>
  <p:clrMapOvr>
    <a:masterClrMapping/>
  </p:clrMapOvr>
  <p:transition>
    <p:wipe dir="d"/>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96757865"/>
      </p:ext>
    </p:extLst>
  </p:cSld>
  <p:clrMapOvr>
    <a:masterClrMapping/>
  </p:clrMapOvr>
  <p:transition>
    <p:wipe dir="d"/>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12859503"/>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2107738"/>
      </p:ext>
    </p:extLst>
  </p:cSld>
  <p:clrMapOvr>
    <a:masterClrMapping/>
  </p:clrMapOvr>
  <p:transition>
    <p:wipe dir="d"/>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93144300"/>
      </p:ext>
    </p:extLst>
  </p:cSld>
  <p:clrMapOvr>
    <a:masterClrMapping/>
  </p:clrMapOvr>
  <p:transition>
    <p:wipe di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3775750"/>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25264717"/>
      </p:ext>
    </p:extLst>
  </p:cSld>
  <p:clrMapOvr>
    <a:masterClrMapping/>
  </p:clrMapOvr>
  <p:transition>
    <p:wipe dir="d"/>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70580727"/>
      </p:ext>
    </p:extLst>
  </p:cSld>
  <p:clrMapOvr>
    <a:masterClrMapping/>
  </p:clrMapOvr>
  <p:transition>
    <p:wipe dir="d"/>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12246133"/>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34137427"/>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18536407"/>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12385025"/>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48627125"/>
      </p:ext>
    </p:extLst>
  </p:cSld>
  <p:clrMapOvr>
    <a:masterClrMapping/>
  </p:clrMapOvr>
  <p:transition>
    <p:wipe dir="d"/>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4211098759"/>
      </p:ext>
    </p:extLst>
  </p:cSld>
  <p:clrMapOvr>
    <a:masterClrMapping/>
  </p:clrMapOvr>
  <p:transition>
    <p:wipe dir="d"/>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85941879"/>
      </p:ext>
    </p:extLst>
  </p:cSld>
  <p:clrMapOvr>
    <a:masterClrMapping/>
  </p:clrMapOvr>
  <p:transition>
    <p:wipe dir="d"/>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86541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78371412"/>
      </p:ext>
    </p:extLst>
  </p:cSld>
  <p:clrMapOvr>
    <a:masterClrMapping/>
  </p:clrMapOvr>
  <p:transition>
    <p:wipe dir="d"/>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72942233"/>
      </p:ext>
    </p:extLst>
  </p:cSld>
  <p:clrMapOvr>
    <a:masterClrMapping/>
  </p:clrMapOvr>
  <p:transition>
    <p:wipe dir="d"/>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681020"/>
      </p:ext>
    </p:extLst>
  </p:cSld>
  <p:clrMapOvr>
    <a:masterClrMapping/>
  </p:clrMapOvr>
  <p:transition>
    <p:wipe dir="d"/>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44147784"/>
      </p:ext>
    </p:extLst>
  </p:cSld>
  <p:clrMapOvr>
    <a:masterClrMapping/>
  </p:clrMapOvr>
  <p:transition>
    <p:wipe dir="d"/>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24719390"/>
      </p:ext>
    </p:extLst>
  </p:cSld>
  <p:clrMapOvr>
    <a:masterClrMapping/>
  </p:clrMapOvr>
  <p:transition>
    <p:wipe dir="d"/>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44574546"/>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08399759"/>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1923056"/>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00087478"/>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2588865"/>
      </p:ext>
    </p:extLst>
  </p:cSld>
  <p:clrMapOvr>
    <a:masterClrMapping/>
  </p:clrMapOvr>
  <p:transition>
    <p:wipe dir="d"/>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63273474"/>
      </p:ext>
    </p:extLst>
  </p:cSld>
  <p:clrMapOvr>
    <a:masterClrMapping/>
  </p:clrMapOvr>
  <p:transition>
    <p:wipe di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33815297"/>
      </p:ext>
    </p:extLst>
  </p:cSld>
  <p:clrMapOvr>
    <a:masterClrMapping/>
  </p:clrMapOvr>
  <p:transition>
    <p:wipe dir="d"/>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95150173"/>
      </p:ext>
    </p:extLst>
  </p:cSld>
  <p:clrMapOvr>
    <a:masterClrMapping/>
  </p:clrMapOvr>
  <p:transition>
    <p:wipe dir="d"/>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76754441"/>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38817997"/>
      </p:ext>
    </p:extLst>
  </p:cSld>
  <p:clrMapOvr>
    <a:masterClrMapping/>
  </p:clrMapOvr>
  <p:transition>
    <p:wipe dir="d"/>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33847984"/>
      </p:ext>
    </p:extLst>
  </p:cSld>
  <p:clrMapOvr>
    <a:masterClrMapping/>
  </p:clrMapOvr>
  <p:transition>
    <p:wipe dir="d"/>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67750150"/>
      </p:ext>
    </p:extLst>
  </p:cSld>
  <p:clrMapOvr>
    <a:masterClrMapping/>
  </p:clrMapOvr>
  <p:transition>
    <p:wipe dir="d"/>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46772737"/>
      </p:ext>
    </p:extLst>
  </p:cSld>
  <p:clrMapOvr>
    <a:masterClrMapping/>
  </p:clrMapOvr>
  <p:transition>
    <p:wipe dir="d"/>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58619"/>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35772766"/>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98178161"/>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6380568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00831638"/>
      </p:ext>
    </p:extLst>
  </p:cSld>
  <p:clrMapOvr>
    <a:masterClrMapping/>
  </p:clrMapOvr>
  <p:transition>
    <p:wipe dir="d"/>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19681503"/>
      </p:ext>
    </p:extLst>
  </p:cSld>
  <p:clrMapOvr>
    <a:masterClrMapping/>
  </p:clrMapOvr>
  <p:transition>
    <p:wipe dir="d"/>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899378807"/>
      </p:ext>
    </p:extLst>
  </p:cSld>
  <p:clrMapOvr>
    <a:masterClrMapping/>
  </p:clrMapOvr>
  <p:transition>
    <p:wipe dir="d"/>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65019039"/>
      </p:ext>
    </p:extLst>
  </p:cSld>
  <p:clrMapOvr>
    <a:masterClrMapping/>
  </p:clrMapOvr>
  <p:transition>
    <p:wipe dir="d"/>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62715491"/>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38639845"/>
      </p:ext>
    </p:extLst>
  </p:cSld>
  <p:clrMapOvr>
    <a:masterClrMapping/>
  </p:clrMapOvr>
  <p:transition>
    <p:wipe dir="d"/>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62216"/>
      </p:ext>
    </p:extLst>
  </p:cSld>
  <p:clrMapOvr>
    <a:masterClrMapping/>
  </p:clrMapOvr>
  <p:transition>
    <p:wipe dir="d"/>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766793"/>
      </p:ext>
    </p:extLst>
  </p:cSld>
  <p:clrMapOvr>
    <a:masterClrMapping/>
  </p:clrMapOvr>
  <p:transition>
    <p:wipe dir="d"/>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53907973"/>
      </p:ext>
    </p:extLst>
  </p:cSld>
  <p:clrMapOvr>
    <a:masterClrMapping/>
  </p:clrMapOvr>
  <p:transition>
    <p:wipe dir="d"/>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6919042"/>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06939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3094347"/>
      </p:ext>
    </p:extLst>
  </p:cSld>
  <p:clrMapOvr>
    <a:masterClrMapping/>
  </p:clrMapOvr>
  <p:transition>
    <p:wipe dir="d"/>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36058505"/>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81558508"/>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4243650"/>
      </p:ext>
    </p:extLst>
  </p:cSld>
  <p:clrMapOvr>
    <a:masterClrMapping/>
  </p:clrMapOvr>
  <p:transition>
    <p:wipe dir="d"/>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49729065"/>
      </p:ext>
    </p:extLst>
  </p:cSld>
  <p:clrMapOvr>
    <a:masterClrMapping/>
  </p:clrMapOvr>
  <p:transition>
    <p:wipe dir="d"/>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66257782"/>
      </p:ext>
    </p:extLst>
  </p:cSld>
  <p:clrMapOvr>
    <a:masterClrMapping/>
  </p:clrMapOvr>
  <p:transition>
    <p:wipe dir="d"/>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36323185"/>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23055450"/>
      </p:ext>
    </p:extLst>
  </p:cSld>
  <p:clrMapOvr>
    <a:masterClrMapping/>
  </p:clrMapOvr>
  <p:transition>
    <p:wipe dir="d"/>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93467957"/>
      </p:ext>
    </p:extLst>
  </p:cSld>
  <p:clrMapOvr>
    <a:masterClrMapping/>
  </p:clrMapOvr>
  <p:transition>
    <p:wipe dir="d"/>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25847965"/>
      </p:ext>
    </p:extLst>
  </p:cSld>
  <p:clrMapOvr>
    <a:masterClrMapping/>
  </p:clrMapOvr>
  <p:transition>
    <p:wipe dir="d"/>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14016568"/>
      </p:ext>
    </p:extLst>
  </p:cSld>
  <p:clrMapOvr>
    <a:masterClrMapping/>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68250043"/>
      </p:ext>
    </p:extLst>
  </p:cSld>
  <p:clrMapOvr>
    <a:masterClrMapping/>
  </p:clrMapOvr>
  <p:transition>
    <p:wipe di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30383243"/>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75912230"/>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20002922"/>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27524434"/>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51255796"/>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0230597"/>
      </p:ext>
    </p:extLst>
  </p:cSld>
  <p:clrMapOvr>
    <a:masterClrMapping/>
  </p:clrMapOvr>
  <p:transition>
    <p:wipe dir="d"/>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8869055"/>
      </p:ext>
    </p:extLst>
  </p:cSld>
  <p:clrMapOvr>
    <a:masterClrMapping/>
  </p:clrMapOvr>
  <p:transition>
    <p:wipe dir="d"/>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85905276"/>
      </p:ext>
    </p:extLst>
  </p:cSld>
  <p:clrMapOvr>
    <a:masterClrMapping/>
  </p:clrMapOvr>
  <p:transition>
    <p:wipe dir="d"/>
  </p:transition>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40426989"/>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4717566"/>
      </p:ext>
    </p:extLst>
  </p:cSld>
  <p:clrMapOvr>
    <a:masterClrMapping/>
  </p:clrMapOvr>
  <p:transition>
    <p:wipe dir="d"/>
  </p:transition>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50350076"/>
      </p:ext>
    </p:extLst>
  </p:cSld>
  <p:clrMapOvr>
    <a:masterClrMapping/>
  </p:clrMapOvr>
  <p:transition>
    <p:wipe dir="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73389140"/>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26093278"/>
      </p:ext>
    </p:extLst>
  </p:cSld>
  <p:clrMapOvr>
    <a:masterClrMapping/>
  </p:clrMapOvr>
  <p:transition>
    <p:wipe dir="d"/>
  </p:transition>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11014309"/>
      </p:ext>
    </p:extLst>
  </p:cSld>
  <p:clrMapOvr>
    <a:masterClrMapping/>
  </p:clrMapOvr>
  <p:transition>
    <p:wipe dir="d"/>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89082007"/>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36204453"/>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8799343"/>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98614432"/>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32574957"/>
      </p:ext>
    </p:extLst>
  </p:cSld>
  <p:clrMapOvr>
    <a:masterClrMapping/>
  </p:clrMapOvr>
  <p:transition>
    <p:wipe dir="d"/>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560200139"/>
      </p:ext>
    </p:extLst>
  </p:cSld>
  <p:clrMapOvr>
    <a:masterClrMapping/>
  </p:clrMapOvr>
  <p:transition>
    <p:wipe dir="d"/>
  </p:transition>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078697"/>
      </p:ext>
    </p:extLst>
  </p:cSld>
  <p:clrMapOvr>
    <a:masterClrMapping/>
  </p:clrMapOvr>
  <p:transition>
    <p:wipe dir="d"/>
  </p:transition>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2298600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84366945"/>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85324380"/>
      </p:ext>
    </p:extLst>
  </p:cSld>
  <p:clrMapOvr>
    <a:masterClrMapping/>
  </p:clrMapOvr>
  <p:transition>
    <p:wipe dir="d"/>
  </p:transition>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36229262"/>
      </p:ext>
    </p:extLst>
  </p:cSld>
  <p:clrMapOvr>
    <a:masterClrMapping/>
  </p:clrMapOvr>
  <p:transition>
    <p:wipe dir="d"/>
  </p:transition>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25457446"/>
      </p:ext>
    </p:extLst>
  </p:cSld>
  <p:clrMapOvr>
    <a:masterClrMapping/>
  </p:clrMapOvr>
  <p:transition>
    <p:wipe dir="d"/>
  </p:transition>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5004797"/>
      </p:ext>
    </p:extLst>
  </p:cSld>
  <p:clrMapOvr>
    <a:masterClrMapping/>
  </p:clrMapOvr>
  <p:transition>
    <p:wipe dir="d"/>
  </p:transition>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55877056"/>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10216536"/>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39853508"/>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73985104"/>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9632673"/>
      </p:ext>
    </p:extLst>
  </p:cSld>
  <p:clrMapOvr>
    <a:masterClrMapping/>
  </p:clrMapOvr>
  <p:transition>
    <p:wipe dir="d"/>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713600746"/>
      </p:ext>
    </p:extLst>
  </p:cSld>
  <p:clrMapOvr>
    <a:masterClrMapping/>
  </p:clrMapOvr>
  <p:transition>
    <p:wipe dir="d"/>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07387568"/>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85112133"/>
      </p:ext>
    </p:extLst>
  </p:cSld>
  <p:clrMapOvr>
    <a:masterClrMapping/>
  </p:clrMapOvr>
  <p:transition>
    <p:wipe dir="d"/>
  </p:transition>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495667"/>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61582962"/>
      </p:ext>
    </p:extLst>
  </p:cSld>
  <p:clrMapOvr>
    <a:masterClrMapping/>
  </p:clrMapOvr>
  <p:transition>
    <p:wipe dir="d"/>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69346151"/>
      </p:ext>
    </p:extLst>
  </p:cSld>
  <p:clrMapOvr>
    <a:masterClrMapping/>
  </p:clrMapOvr>
  <p:transition>
    <p:wipe dir="d"/>
  </p:transition>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58585691"/>
      </p:ext>
    </p:extLst>
  </p:cSld>
  <p:clrMapOvr>
    <a:masterClrMapping/>
  </p:clrMapOvr>
  <p:transition>
    <p:wipe dir="d"/>
  </p:transition>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31678714"/>
      </p:ext>
    </p:extLst>
  </p:cSld>
  <p:clrMapOvr>
    <a:masterClrMapping/>
  </p:clrMapOvr>
  <p:transition>
    <p:wipe dir="d"/>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15602957"/>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43141060"/>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38887850"/>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1717585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7345996"/>
      </p:ext>
    </p:extLst>
  </p:cSld>
  <p:clrMapOvr>
    <a:masterClrMapping/>
  </p:clrMapOvr>
  <p:transition>
    <p:wipe dir="d"/>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7051899"/>
      </p:ext>
    </p:extLst>
  </p:cSld>
  <p:clrMapOvr>
    <a:masterClrMapping/>
  </p:clrMapOvr>
  <p:transition>
    <p:wipe dir="d"/>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340505878"/>
      </p:ext>
    </p:extLst>
  </p:cSld>
  <p:clrMapOvr>
    <a:masterClrMapping/>
  </p:clrMapOvr>
  <p:transition>
    <p:wipe dir="d"/>
  </p:transition>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9857818"/>
      </p:ext>
    </p:extLst>
  </p:cSld>
  <p:clrMapOvr>
    <a:masterClrMapping/>
  </p:clrMapOvr>
  <p:transition>
    <p:wipe dir="d"/>
  </p:transition>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40693333"/>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95863496"/>
      </p:ext>
    </p:extLst>
  </p:cSld>
  <p:clrMapOvr>
    <a:masterClrMapping/>
  </p:clrMapOvr>
  <p:transition>
    <p:wipe dir="d"/>
  </p:transition>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80239101"/>
      </p:ext>
    </p:extLst>
  </p:cSld>
  <p:clrMapOvr>
    <a:masterClrMapping/>
  </p:clrMapOvr>
  <p:transition>
    <p:wipe dir="d"/>
  </p:transition>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85201806"/>
      </p:ext>
    </p:extLst>
  </p:cSld>
  <p:clrMapOvr>
    <a:masterClrMapping/>
  </p:clrMapOvr>
  <p:transition>
    <p:wipe dir="d"/>
  </p:transition>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36100586"/>
      </p:ext>
    </p:extLst>
  </p:cSld>
  <p:clrMapOvr>
    <a:masterClrMapping/>
  </p:clrMapOvr>
  <p:transition>
    <p:wipe dir="d"/>
  </p:transition>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79876072"/>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092415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687201202"/>
      </p:ext>
    </p:extLst>
  </p:cSld>
  <p:clrMapOvr>
    <a:masterClrMapping/>
  </p:clrMapOvr>
  <p:transition>
    <p:wipe dir="d"/>
  </p:transition>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39786988"/>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25207710"/>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7386121"/>
      </p:ext>
    </p:extLst>
  </p:cSld>
  <p:clrMapOvr>
    <a:masterClrMapping/>
  </p:clrMapOvr>
  <p:transition>
    <p:wipe dir="d"/>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642110558"/>
      </p:ext>
    </p:extLst>
  </p:cSld>
  <p:clrMapOvr>
    <a:masterClrMapping/>
  </p:clrMapOvr>
  <p:transition>
    <p:wipe dir="d"/>
  </p:transition>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8409788"/>
      </p:ext>
    </p:extLst>
  </p:cSld>
  <p:clrMapOvr>
    <a:masterClrMapping/>
  </p:clrMapOvr>
  <p:transition>
    <p:wipe dir="d"/>
  </p:transition>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6930460"/>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54958154"/>
      </p:ext>
    </p:extLst>
  </p:cSld>
  <p:clrMapOvr>
    <a:masterClrMapping/>
  </p:clrMapOvr>
  <p:transition>
    <p:wipe dir="d"/>
  </p:transition>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26435549"/>
      </p:ext>
    </p:extLst>
  </p:cSld>
  <p:clrMapOvr>
    <a:masterClrMapping/>
  </p:clrMapOvr>
  <p:transition>
    <p:wipe dir="d"/>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6809209"/>
      </p:ext>
    </p:extLst>
  </p:cSld>
  <p:clrMapOvr>
    <a:masterClrMapping/>
  </p:clrMapOvr>
  <p:transition>
    <p:wipe dir="d"/>
  </p:transition>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37540009"/>
      </p:ext>
    </p:extLst>
  </p:cSld>
  <p:clrMapOvr>
    <a:masterClrMapping/>
  </p:clrMapOvr>
  <p:transition>
    <p:wipe dir="d"/>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07751538"/>
      </p:ext>
    </p:extLst>
  </p:cSld>
  <p:clrMapOvr>
    <a:masterClrMapping/>
  </p:clrMapOvr>
  <p:transition>
    <p:wipe dir="d"/>
  </p:transition>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21183929"/>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52830687"/>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18759913"/>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73997221"/>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0405235"/>
      </p:ext>
    </p:extLst>
  </p:cSld>
  <p:clrMapOvr>
    <a:masterClrMapping/>
  </p:clrMapOvr>
  <p:transition>
    <p:wipe dir="d"/>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612616065"/>
      </p:ext>
    </p:extLst>
  </p:cSld>
  <p:clrMapOvr>
    <a:masterClrMapping/>
  </p:clrMapOvr>
  <p:transition>
    <p:wipe dir="d"/>
  </p:transition>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13483677"/>
      </p:ext>
    </p:extLst>
  </p:cSld>
  <p:clrMapOvr>
    <a:masterClrMapping/>
  </p:clrMapOvr>
  <p:transition>
    <p:wipe dir="d"/>
  </p:transition>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11882971"/>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04507164"/>
      </p:ext>
    </p:extLst>
  </p:cSld>
  <p:clrMapOvr>
    <a:masterClrMapping/>
  </p:clrMapOvr>
  <p:transition>
    <p:wipe dir="d"/>
  </p:transition>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17011061"/>
      </p:ext>
    </p:extLst>
  </p:cSld>
  <p:clrMapOvr>
    <a:masterClrMapping/>
  </p:clrMapOvr>
  <p:transition>
    <p:wipe dir="d"/>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14113448"/>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57529734"/>
      </p:ext>
    </p:extLst>
  </p:cSld>
  <p:clrMapOvr>
    <a:masterClrMapping/>
  </p:clrMapOvr>
  <p:transition>
    <p:wipe dir="d"/>
  </p:transition>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1613269"/>
      </p:ext>
    </p:extLst>
  </p:cSld>
  <p:clrMapOvr>
    <a:masterClrMapping/>
  </p:clrMapOvr>
  <p:transition>
    <p:wipe dir="d"/>
  </p:transition>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7097713"/>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67905832"/>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43024751"/>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7046497"/>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8878800"/>
      </p:ext>
    </p:extLst>
  </p:cSld>
  <p:clrMapOvr>
    <a:masterClrMapping/>
  </p:clrMapOvr>
  <p:transition>
    <p:wipe dir="d"/>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142451955"/>
      </p:ext>
    </p:extLst>
  </p:cSld>
  <p:clrMapOvr>
    <a:masterClrMapping/>
  </p:clrMapOvr>
  <p:transition>
    <p:wipe dir="d"/>
  </p:transition>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56900640"/>
      </p:ext>
    </p:extLst>
  </p:cSld>
  <p:clrMapOvr>
    <a:masterClrMapping/>
  </p:clrMapOvr>
  <p:transition>
    <p:wipe dir="d"/>
  </p:transition>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3045541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05368963"/>
      </p:ext>
    </p:extLst>
  </p:cSld>
  <p:clrMapOvr>
    <a:masterClrMapping/>
  </p:clrMapOvr>
  <p:transition>
    <p:wipe dir="d"/>
  </p:transition>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6346325"/>
      </p:ext>
    </p:extLst>
  </p:cSld>
  <p:clrMapOvr>
    <a:masterClrMapping/>
  </p:clrMapOvr>
  <p:transition>
    <p:wipe dir="d"/>
  </p:transition>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17738324"/>
      </p:ext>
    </p:extLst>
  </p:cSld>
  <p:clrMapOvr>
    <a:masterClrMapping/>
  </p:clrMapOvr>
  <p:transition>
    <p:wipe dir="d"/>
  </p:transition>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09094017"/>
      </p:ext>
    </p:extLst>
  </p:cSld>
  <p:clrMapOvr>
    <a:masterClrMapping/>
  </p:clrMapOvr>
  <p:transition>
    <p:wipe dir="d"/>
  </p:transition>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94838906"/>
      </p:ext>
    </p:extLst>
  </p:cSld>
  <p:clrMapOvr>
    <a:masterClrMapping/>
  </p:clrMapOvr>
  <p:transition>
    <p:wipe dir="d"/>
  </p:transition>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24539103"/>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91866951"/>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89592755"/>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26424982"/>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2327289"/>
      </p:ext>
    </p:extLst>
  </p:cSld>
  <p:clrMapOvr>
    <a:masterClrMapping/>
  </p:clrMapOvr>
  <p:transition>
    <p:wipe dir="d"/>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30080502"/>
      </p:ext>
    </p:extLst>
  </p:cSld>
  <p:clrMapOvr>
    <a:masterClrMapping/>
  </p:clrMapOvr>
  <p:transition>
    <p:wipe dir="d"/>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45676634"/>
      </p:ext>
    </p:extLst>
  </p:cSld>
  <p:clrMapOvr>
    <a:masterClrMapping/>
  </p:clrMapOvr>
  <p:transition>
    <p:wipe dir="d"/>
  </p:transition>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847998"/>
      </p:ext>
    </p:extLst>
  </p:cSld>
  <p:clrMapOvr>
    <a:masterClrMapping/>
  </p:clrMapOvr>
  <p:transition>
    <p:wipe dir="d"/>
  </p:transition>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69241934"/>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0182418"/>
      </p:ext>
    </p:extLst>
  </p:cSld>
  <p:clrMapOvr>
    <a:masterClrMapping/>
  </p:clrMapOvr>
  <p:transition>
    <p:wipe dir="d"/>
  </p:transition>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00172618"/>
      </p:ext>
    </p:extLst>
  </p:cSld>
  <p:clrMapOvr>
    <a:masterClrMapping/>
  </p:clrMapOvr>
  <p:transition>
    <p:wipe dir="d"/>
  </p:transition>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92485528"/>
      </p:ext>
    </p:extLst>
  </p:cSld>
  <p:clrMapOvr>
    <a:masterClrMapping/>
  </p:clrMapOvr>
  <p:transition>
    <p:wipe dir="d"/>
  </p:transition>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09162712"/>
      </p:ext>
    </p:extLst>
  </p:cSld>
  <p:clrMapOvr>
    <a:masterClrMapping/>
  </p:clrMapOvr>
  <p:transition>
    <p:wipe dir="d"/>
  </p:transition>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72519401"/>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18711570"/>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15112085"/>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042329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9599057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63740128"/>
      </p:ext>
    </p:extLst>
  </p:cSld>
  <p:clrMapOvr>
    <a:masterClrMapping/>
  </p:clrMapOvr>
  <p:transition>
    <p:wipe dir="d"/>
  </p:transition>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5615201"/>
      </p:ext>
    </p:extLst>
  </p:cSld>
  <p:clrMapOvr>
    <a:masterClrMapping/>
  </p:clrMapOvr>
  <p:transition>
    <p:wipe dir="d"/>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95053422"/>
      </p:ext>
    </p:extLst>
  </p:cSld>
  <p:clrMapOvr>
    <a:masterClrMapping/>
  </p:clrMapOvr>
  <p:transition>
    <p:wipe dir="d"/>
  </p:transition>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77353830"/>
      </p:ext>
    </p:extLst>
  </p:cSld>
  <p:clrMapOvr>
    <a:masterClrMapping/>
  </p:clrMapOvr>
  <p:transition>
    <p:wipe dir="d"/>
  </p:transition>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7648581"/>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45488786"/>
      </p:ext>
    </p:extLst>
  </p:cSld>
  <p:clrMapOvr>
    <a:masterClrMapping/>
  </p:clrMapOvr>
  <p:transition>
    <p:wipe dir="d"/>
  </p:transition>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84615444"/>
      </p:ext>
    </p:extLst>
  </p:cSld>
  <p:clrMapOvr>
    <a:masterClrMapping/>
  </p:clrMapOvr>
  <p:transition>
    <p:wipe dir="d"/>
  </p:transition>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63929525"/>
      </p:ext>
    </p:extLst>
  </p:cSld>
  <p:clrMapOvr>
    <a:masterClrMapping/>
  </p:clrMapOvr>
  <p:transition>
    <p:wipe dir="d"/>
  </p:transition>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73092413"/>
      </p:ext>
    </p:extLst>
  </p:cSld>
  <p:clrMapOvr>
    <a:masterClrMapping/>
  </p:clrMapOvr>
  <p:transition>
    <p:wipe dir="d"/>
  </p:transition>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43399427"/>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873767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86381874"/>
      </p:ext>
    </p:extLst>
  </p:cSld>
  <p:clrMapOvr>
    <a:masterClrMapping/>
  </p:clrMapOvr>
  <p:transition>
    <p:wipe dir="d"/>
  </p:transition>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03995185"/>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41220207"/>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2191956"/>
      </p:ext>
    </p:extLst>
  </p:cSld>
  <p:clrMapOvr>
    <a:masterClrMapping/>
  </p:clrMapOvr>
  <p:transition>
    <p:wipe dir="d"/>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575297149"/>
      </p:ext>
    </p:extLst>
  </p:cSld>
  <p:clrMapOvr>
    <a:masterClrMapping/>
  </p:clrMapOvr>
  <p:transition>
    <p:wipe dir="d"/>
  </p:transition>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93695233"/>
      </p:ext>
    </p:extLst>
  </p:cSld>
  <p:clrMapOvr>
    <a:masterClrMapping/>
  </p:clrMapOvr>
  <p:transition>
    <p:wipe dir="d"/>
  </p:transition>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40144090"/>
      </p:ext>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31442067"/>
      </p:ext>
    </p:extLst>
  </p:cSld>
  <p:clrMapOvr>
    <a:masterClrMapping/>
  </p:clrMapOvr>
  <p:transition>
    <p:wipe dir="d"/>
  </p:transition>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82481340"/>
      </p:ext>
    </p:extLst>
  </p:cSld>
  <p:clrMapOvr>
    <a:masterClrMapping/>
  </p:clrMapOvr>
  <p:transition>
    <p:wipe dir="d"/>
  </p:transition>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20796488"/>
      </p:ext>
    </p:extLst>
  </p:cSld>
  <p:clrMapOvr>
    <a:masterClrMapping/>
  </p:clrMapOvr>
  <p:transition>
    <p:wipe dir="d"/>
  </p:transition>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22483101"/>
      </p:ext>
    </p:extLst>
  </p:cSld>
  <p:clrMapOvr>
    <a:masterClrMapping/>
  </p:clrMapOvr>
  <p:transition>
    <p:wipe dir="d"/>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22502566"/>
      </p:ext>
    </p:extLst>
  </p:cSld>
  <p:clrMapOvr>
    <a:masterClrMapping/>
  </p:clrMapOvr>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20986030"/>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96630035"/>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5106626"/>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65090254"/>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68755557"/>
      </p:ext>
    </p:extLst>
  </p:cSld>
  <p:clrMapOvr>
    <a:masterClrMapping/>
  </p:clrMapOvr>
  <p:transition>
    <p:wipe dir="d"/>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922091364"/>
      </p:ext>
    </p:extLst>
  </p:cSld>
  <p:clrMapOvr>
    <a:masterClrMapping/>
  </p:clrMapOvr>
  <p:transition>
    <p:wipe dir="d"/>
  </p:transition>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34745056"/>
      </p:ext>
    </p:extLst>
  </p:cSld>
  <p:clrMapOvr>
    <a:masterClrMapping/>
  </p:clrMapOvr>
  <p:transition>
    <p:wipe dir="d"/>
  </p:transition>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01140442"/>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34132826"/>
      </p:ext>
    </p:extLst>
  </p:cSld>
  <p:clrMapOvr>
    <a:masterClrMapping/>
  </p:clrMapOvr>
  <p:transition>
    <p:wipe dir="d"/>
  </p:transition>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13929627"/>
      </p:ext>
    </p:extLst>
  </p:cSld>
  <p:clrMapOvr>
    <a:masterClrMapping/>
  </p:clrMapOvr>
  <p:transition>
    <p:wipe dir="d"/>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33674386"/>
      </p:ext>
    </p:extLst>
  </p:cSld>
  <p:clrMapOvr>
    <a:masterClrMapping/>
  </p:clrMapOvr>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66068836"/>
      </p:ext>
    </p:extLst>
  </p:cSld>
  <p:clrMapOvr>
    <a:masterClrMapping/>
  </p:clrMapOvr>
  <p:transition>
    <p:wipe dir="d"/>
  </p:transition>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3756724"/>
      </p:ext>
    </p:extLst>
  </p:cSld>
  <p:clrMapOvr>
    <a:masterClrMapping/>
  </p:clrMapOvr>
  <p:transition>
    <p:wipe dir="d"/>
  </p:transition>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10147238"/>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15752886"/>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93600564"/>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90776767"/>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4311553"/>
      </p:ext>
    </p:extLst>
  </p:cSld>
  <p:clrMapOvr>
    <a:masterClrMapping/>
  </p:clrMapOvr>
  <p:transition>
    <p:wipe dir="d"/>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512098007"/>
      </p:ext>
    </p:extLst>
  </p:cSld>
  <p:clrMapOvr>
    <a:masterClrMapping/>
  </p:clrMapOvr>
  <p:transition>
    <p:wipe dir="d"/>
  </p:transition>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31176749"/>
      </p:ext>
    </p:extLst>
  </p:cSld>
  <p:clrMapOvr>
    <a:masterClrMapping/>
  </p:clrMapOvr>
  <p:transition>
    <p:wipe dir="d"/>
  </p:transition>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3574319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31378786"/>
      </p:ext>
    </p:extLst>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2614215"/>
      </p:ext>
    </p:extLst>
  </p:cSld>
  <p:clrMapOvr>
    <a:masterClrMapping/>
  </p:clrMapOvr>
  <p:transition>
    <p:wipe dir="d"/>
  </p:transition>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92055032"/>
      </p:ext>
    </p:extLst>
  </p:cSld>
  <p:clrMapOvr>
    <a:masterClrMapping/>
  </p:clrMapOvr>
  <p:transition>
    <p:wipe dir="d"/>
  </p:transition>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74926124"/>
      </p:ext>
    </p:extLst>
  </p:cSld>
  <p:clrMapOvr>
    <a:masterClrMapping/>
  </p:clrMapOvr>
  <p:transition>
    <p:wipe dir="d"/>
  </p:transition>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34716435"/>
      </p:ext>
    </p:extLst>
  </p:cSld>
  <p:clrMapOvr>
    <a:masterClrMapping/>
  </p:clrMapOvr>
  <p:transition>
    <p:wipe dir="d"/>
  </p:transition>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1687037"/>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50728152"/>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59542498"/>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14736332"/>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7550503"/>
      </p:ext>
    </p:extLst>
  </p:cSld>
  <p:clrMapOvr>
    <a:masterClrMapping/>
  </p:clrMapOvr>
  <p:transition>
    <p:wipe dir="d"/>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4157009099"/>
      </p:ext>
    </p:extLst>
  </p:cSld>
  <p:clrMapOvr>
    <a:masterClrMapping/>
  </p:clrMapOvr>
  <p:transition>
    <p:wipe dir="d"/>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97211987"/>
      </p:ext>
    </p:extLst>
  </p:cSld>
  <p:clrMapOvr>
    <a:masterClrMapping/>
  </p:clrMapOvr>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80276804"/>
      </p:ext>
    </p:extLst>
  </p:cSld>
  <p:clrMapOvr>
    <a:masterClrMapping/>
  </p:clrMapOvr>
  <p:transition>
    <p:wipe dir="d"/>
  </p:transition>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2844406"/>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06292717"/>
      </p:ext>
    </p:extLst>
  </p:cSld>
  <p:clrMapOvr>
    <a:masterClrMapping/>
  </p:clrMapOvr>
  <p:transition>
    <p:wipe dir="d"/>
  </p:transition>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21698821"/>
      </p:ext>
    </p:extLst>
  </p:cSld>
  <p:clrMapOvr>
    <a:masterClrMapping/>
  </p:clrMapOvr>
  <p:transition>
    <p:wipe dir="d"/>
  </p:transition>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13017951"/>
      </p:ext>
    </p:extLst>
  </p:cSld>
  <p:clrMapOvr>
    <a:masterClrMapping/>
  </p:clrMapOvr>
  <p:transition>
    <p:wipe dir="d"/>
  </p:transition>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97814054"/>
      </p:ext>
    </p:extLst>
  </p:cSld>
  <p:clrMapOvr>
    <a:masterClrMapping/>
  </p:clrMapOvr>
  <p:transition>
    <p:wipe dir="d"/>
  </p:transition>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72592086"/>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20066271"/>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68526494"/>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0133561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73700865"/>
      </p:ext>
    </p:extLst>
  </p:cSld>
  <p:clrMapOvr>
    <a:masterClrMapping/>
  </p:clrMapOvr>
  <p:transition>
    <p:wipe dir="d"/>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73302849"/>
      </p:ext>
    </p:extLst>
  </p:cSld>
  <p:clrMapOvr>
    <a:masterClrMapping/>
  </p:clrMapOvr>
  <p:transition>
    <p:wipe dir="d"/>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85764998"/>
      </p:ext>
    </p:extLst>
  </p:cSld>
  <p:clrMapOvr>
    <a:masterClrMapping/>
  </p:clrMapOvr>
  <p:transition>
    <p:wipe dir="d"/>
  </p:transition>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71213768"/>
      </p:ext>
    </p:extLst>
  </p:cSld>
  <p:clrMapOvr>
    <a:masterClrMapping/>
  </p:clrMapOvr>
  <p:transition>
    <p:wipe dir="d"/>
  </p:transition>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0835316"/>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29781312"/>
      </p:ext>
    </p:extLst>
  </p:cSld>
  <p:clrMapOvr>
    <a:masterClrMapping/>
  </p:clrMapOvr>
  <p:transition>
    <p:wipe dir="d"/>
  </p:transition>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14914579"/>
      </p:ext>
    </p:extLst>
  </p:cSld>
  <p:clrMapOvr>
    <a:masterClrMapping/>
  </p:clrMapOvr>
  <p:transition>
    <p:wipe dir="d"/>
  </p:transition>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41305270"/>
      </p:ext>
    </p:extLst>
  </p:cSld>
  <p:clrMapOvr>
    <a:masterClrMapping/>
  </p:clrMapOvr>
  <p:transition>
    <p:wipe dir="d"/>
  </p:transition>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8462918"/>
      </p:ext>
    </p:extLst>
  </p:cSld>
  <p:clrMapOvr>
    <a:masterClrMapping/>
  </p:clrMapOvr>
  <p:transition>
    <p:wipe dir="d"/>
  </p:transition>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11146661"/>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0194628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877379006"/>
      </p:ext>
    </p:extLst>
  </p:cSld>
  <p:clrMapOvr>
    <a:masterClrMapping/>
  </p:clrMapOvr>
  <p:transition>
    <p:wipe dir="d"/>
  </p:transition>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21193730"/>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92754419"/>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6314657"/>
      </p:ext>
    </p:extLst>
  </p:cSld>
  <p:clrMapOvr>
    <a:masterClrMapping/>
  </p:clrMapOvr>
  <p:transition>
    <p:wipe dir="d"/>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529983386"/>
      </p:ext>
    </p:extLst>
  </p:cSld>
  <p:clrMapOvr>
    <a:masterClrMapping/>
  </p:clrMapOvr>
  <p:transition>
    <p:wipe dir="d"/>
  </p:transition>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47156252"/>
      </p:ext>
    </p:extLst>
  </p:cSld>
  <p:clrMapOvr>
    <a:masterClrMapping/>
  </p:clrMapOvr>
  <p:transition>
    <p:wipe dir="d"/>
  </p:transition>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54067395"/>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99733856"/>
      </p:ext>
    </p:extLst>
  </p:cSld>
  <p:clrMapOvr>
    <a:masterClrMapping/>
  </p:clrMapOvr>
  <p:transition>
    <p:wipe dir="d"/>
  </p:transition>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41969942"/>
      </p:ext>
    </p:extLst>
  </p:cSld>
  <p:clrMapOvr>
    <a:masterClrMapping/>
  </p:clrMapOvr>
  <p:transition>
    <p:wipe dir="d"/>
  </p:transition>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34738016"/>
      </p:ext>
    </p:extLst>
  </p:cSld>
  <p:clrMapOvr>
    <a:masterClrMapping/>
  </p:clrMapOvr>
  <p:transition>
    <p:wipe dir="d"/>
  </p:transition>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87121178"/>
      </p:ext>
    </p:extLst>
  </p:cSld>
  <p:clrMapOvr>
    <a:masterClrMapping/>
  </p:clrMapOvr>
  <p:transition>
    <p:wipe dir="d"/>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9433627"/>
      </p:ext>
    </p:extLst>
  </p:cSld>
  <p:clrMapOvr>
    <a:masterClrMapping/>
  </p:clrMapOvr>
  <p:transition>
    <p:wipe dir="d"/>
  </p:transition>
  <p:timing>
    <p:tnLst>
      <p:par>
        <p:cT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34690454"/>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85224145"/>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97019388"/>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43662419"/>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502828"/>
      </p:ext>
    </p:extLst>
  </p:cSld>
  <p:clrMapOvr>
    <a:masterClrMapping/>
  </p:clrMapOvr>
  <p:transition>
    <p:wipe dir="d"/>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4184184182"/>
      </p:ext>
    </p:extLst>
  </p:cSld>
  <p:clrMapOvr>
    <a:masterClrMapping/>
  </p:clrMapOvr>
  <p:transition>
    <p:wipe dir="d"/>
  </p:transition>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16257691"/>
      </p:ext>
    </p:extLst>
  </p:cSld>
  <p:clrMapOvr>
    <a:masterClrMapping/>
  </p:clrMapOvr>
  <p:transition>
    <p:wipe dir="d"/>
  </p:transition>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94910015"/>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92357864"/>
      </p:ext>
    </p:extLst>
  </p:cSld>
  <p:clrMapOvr>
    <a:masterClrMapping/>
  </p:clrMapOvr>
  <p:transition>
    <p:wipe dir="d"/>
  </p:transition>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35930681"/>
      </p:ext>
    </p:extLst>
  </p:cSld>
  <p:clrMapOvr>
    <a:masterClrMapping/>
  </p:clrMapOvr>
  <p:transition>
    <p:wipe dir="d"/>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09434625"/>
      </p:ext>
    </p:extLst>
  </p:cSld>
  <p:clrMapOvr>
    <a:masterClrMapping/>
  </p:clrMapOvr>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15540120"/>
      </p:ext>
    </p:extLst>
  </p:cSld>
  <p:clrMapOvr>
    <a:masterClrMapping/>
  </p:clrMapOvr>
  <p:transition>
    <p:wipe dir="d"/>
  </p:transition>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48075233"/>
      </p:ext>
    </p:extLst>
  </p:cSld>
  <p:clrMapOvr>
    <a:masterClrMapping/>
  </p:clrMapOvr>
  <p:transition>
    <p:wipe dir="d"/>
  </p:transition>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73782910"/>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90863083"/>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01320271"/>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18642093"/>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49001296"/>
      </p:ext>
    </p:extLst>
  </p:cSld>
  <p:clrMapOvr>
    <a:masterClrMapping/>
  </p:clrMapOvr>
  <p:transition>
    <p:wipe dir="d"/>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332043981"/>
      </p:ext>
    </p:extLst>
  </p:cSld>
  <p:clrMapOvr>
    <a:masterClrMapping/>
  </p:clrMapOvr>
  <p:transition>
    <p:wipe dir="d"/>
  </p:transition>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49495192"/>
      </p:ext>
    </p:extLst>
  </p:cSld>
  <p:clrMapOvr>
    <a:masterClrMapping/>
  </p:clrMapOvr>
  <p:transition>
    <p:wipe dir="d"/>
  </p:transition>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894235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65487402"/>
      </p:ext>
    </p:extLst>
  </p:cSld>
  <p:clrMapOvr>
    <a:masterClrMapping/>
  </p:clrMapOvr>
  <p:transition>
    <p:wipe dir="d"/>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39357044"/>
      </p:ext>
    </p:extLst>
  </p:cSld>
  <p:clrMapOvr>
    <a:masterClrMapping/>
  </p:clrMapOvr>
  <p:transition>
    <p:wipe dir="d"/>
  </p:transition>
  <p:timing>
    <p:tnLst>
      <p:par>
        <p:cTn id="1" dur="indefinite" restart="never" nodeType="tmRoot"/>
      </p:par>
    </p:tnLst>
  </p:timing>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28621879"/>
      </p:ext>
    </p:extLst>
  </p:cSld>
  <p:clrMapOvr>
    <a:masterClrMapping/>
  </p:clrMapOvr>
  <p:transition>
    <p:wipe dir="d"/>
  </p:transition>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7497151"/>
      </p:ext>
    </p:extLst>
  </p:cSld>
  <p:clrMapOvr>
    <a:masterClrMapping/>
  </p:clrMapOvr>
  <p:transition>
    <p:wipe dir="d"/>
  </p:transition>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2992047"/>
      </p:ext>
    </p:extLst>
  </p:cSld>
  <p:clrMapOvr>
    <a:masterClrMapping/>
  </p:clrMapOvr>
  <p:transition>
    <p:wipe dir="d"/>
  </p:transition>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69496018"/>
      </p:ext>
    </p:extLst>
  </p:cSld>
  <p:clrMapOvr>
    <a:masterClrMapping/>
  </p:clrMapOvr>
  <p:transition>
    <p:wipe dir="d"/>
  </p:transition>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00737584"/>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85492490"/>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80030842"/>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02561510"/>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0077562"/>
      </p:ext>
    </p:extLst>
  </p:cSld>
  <p:clrMapOvr>
    <a:masterClrMapping/>
  </p:clrMapOvr>
  <p:transition>
    <p:wipe dir="d"/>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99384897"/>
      </p:ext>
    </p:extLst>
  </p:cSld>
  <p:clrMapOvr>
    <a:masterClrMapping/>
  </p:clrMapOvr>
  <p:transition>
    <p:wipe dir="d"/>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12083751"/>
      </p:ext>
    </p:extLst>
  </p:cSld>
  <p:clrMapOvr>
    <a:masterClrMapping/>
  </p:clrMapOvr>
  <p:transition>
    <p:wipe dir="d"/>
  </p:transition>
  <p:timing>
    <p:tnLst>
      <p:par>
        <p:cTn id="1" dur="indefinite" restart="never" nodeType="tmRoot"/>
      </p:par>
    </p:tnLst>
  </p:timing>
</p:sldLayout>
</file>

<file path=ppt/slideLayouts/slideLayout4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21603800"/>
      </p:ext>
    </p:extLst>
  </p:cSld>
  <p:clrMapOvr>
    <a:masterClrMapping/>
  </p:clrMapOvr>
  <p:transition>
    <p:wipe dir="d"/>
  </p:transition>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68496434"/>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63670893"/>
      </p:ext>
    </p:extLst>
  </p:cSld>
  <p:clrMapOvr>
    <a:masterClrMapping/>
  </p:clrMapOvr>
  <p:transition>
    <p:wipe dir="d"/>
  </p:transition>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301978"/>
      </p:ext>
    </p:extLst>
  </p:cSld>
  <p:clrMapOvr>
    <a:masterClrMapping/>
  </p:clrMapOvr>
  <p:transition>
    <p:wipe dir="d"/>
  </p:transition>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53220122"/>
      </p:ext>
    </p:extLst>
  </p:cSld>
  <p:clrMapOvr>
    <a:masterClrMapping/>
  </p:clrMapOvr>
  <p:transition>
    <p:wipe dir="d"/>
  </p:transition>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80656272"/>
      </p:ext>
    </p:extLst>
  </p:cSld>
  <p:clrMapOvr>
    <a:masterClrMapping/>
  </p:clrMapOvr>
  <p:transition>
    <p:wipe dir="d"/>
  </p:transition>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40061562"/>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38895107"/>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2712308"/>
      </p:ext>
    </p:extLst>
  </p:cSld>
  <p:clrMapOvr>
    <a:masterClrMapping/>
  </p:clrMapOvr>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8837646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18926259"/>
      </p:ext>
    </p:extLst>
  </p:cSld>
  <p:clrMapOvr>
    <a:masterClrMapping/>
  </p:clrMapOvr>
  <p:transition>
    <p:wipe dir="d"/>
  </p:transition>
  <p:timing>
    <p:tnLst>
      <p:par>
        <p:cTn id="1" dur="indefinite" restart="never" nodeType="tmRoot"/>
      </p:par>
    </p:tnLst>
  </p:timing>
</p:sldLayout>
</file>

<file path=ppt/slideLayouts/slideLayout4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7068769"/>
      </p:ext>
    </p:extLst>
  </p:cSld>
  <p:clrMapOvr>
    <a:masterClrMapping/>
  </p:clrMapOvr>
  <p:transition>
    <p:wipe dir="d"/>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012174481"/>
      </p:ext>
    </p:extLst>
  </p:cSld>
  <p:clrMapOvr>
    <a:masterClrMapping/>
  </p:clrMapOvr>
  <p:transition>
    <p:wipe dir="d"/>
  </p:transition>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00664431"/>
      </p:ext>
    </p:extLst>
  </p:cSld>
  <p:clrMapOvr>
    <a:masterClrMapping/>
  </p:clrMapOvr>
  <p:transition>
    <p:wipe dir="d"/>
  </p:transition>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44571731"/>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12604548"/>
      </p:ext>
    </p:extLst>
  </p:cSld>
  <p:clrMapOvr>
    <a:masterClrMapping/>
  </p:clrMapOvr>
  <p:transition>
    <p:wipe dir="d"/>
  </p:transition>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96219213"/>
      </p:ext>
    </p:extLst>
  </p:cSld>
  <p:clrMapOvr>
    <a:masterClrMapping/>
  </p:clrMapOvr>
  <p:transition>
    <p:wipe dir="d"/>
  </p:transition>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63545774"/>
      </p:ext>
    </p:extLst>
  </p:cSld>
  <p:clrMapOvr>
    <a:masterClrMapping/>
  </p:clrMapOvr>
  <p:transition>
    <p:wipe dir="d"/>
  </p:transition>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12400636"/>
      </p:ext>
    </p:extLst>
  </p:cSld>
  <p:clrMapOvr>
    <a:masterClrMapping/>
  </p:clrMapOvr>
  <p:transition>
    <p:wipe dir="d"/>
  </p:transition>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56146086"/>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2388101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10069272"/>
      </p:ext>
    </p:extLst>
  </p:cSld>
  <p:clrMapOvr>
    <a:masterClrMapping/>
  </p:clrMapOvr>
  <p:transition>
    <p:wipe dir="d"/>
  </p:transition>
  <p:timing>
    <p:tnLst>
      <p:par>
        <p:cTn id="1" dur="indefinite" restart="never" nodeType="tmRoot"/>
      </p:par>
    </p:tnLst>
  </p:timing>
</p:sldLayout>
</file>

<file path=ppt/slideLayouts/slideLayout4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75896440"/>
      </p:ext>
    </p:extLst>
  </p:cSld>
  <p:clrMapOvr>
    <a:masterClrMapping/>
  </p:clrMapOvr>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87962221"/>
      </p:ext>
    </p:extLst>
  </p:cSld>
  <p:clrMapOvr>
    <a:masterClrMapping/>
  </p:clrMapOvr>
  <p:timing>
    <p:tnLst>
      <p:par>
        <p:cT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18819793"/>
      </p:ext>
    </p:extLst>
  </p:cSld>
  <p:clrMapOvr>
    <a:masterClrMapping/>
  </p:clrMapOvr>
  <p:transition>
    <p:wipe dir="d"/>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78233271"/>
      </p:ext>
    </p:extLst>
  </p:cSld>
  <p:clrMapOvr>
    <a:masterClrMapping/>
  </p:clrMapOvr>
  <p:transition>
    <p:wipe dir="d"/>
  </p:transition>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67050103"/>
      </p:ext>
    </p:extLst>
  </p:cSld>
  <p:clrMapOvr>
    <a:masterClrMapping/>
  </p:clrMapOvr>
  <p:transition>
    <p:wipe dir="d"/>
  </p:transition>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49092886"/>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50093448"/>
      </p:ext>
    </p:extLst>
  </p:cSld>
  <p:clrMapOvr>
    <a:masterClrMapping/>
  </p:clrMapOvr>
  <p:transition>
    <p:wipe dir="d"/>
  </p:transition>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77051395"/>
      </p:ext>
    </p:extLst>
  </p:cSld>
  <p:clrMapOvr>
    <a:masterClrMapping/>
  </p:clrMapOvr>
  <p:transition>
    <p:wipe dir="d"/>
  </p:transition>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15493835"/>
      </p:ext>
    </p:extLst>
  </p:cSld>
  <p:clrMapOvr>
    <a:masterClrMapping/>
  </p:clrMapOvr>
  <p:transition>
    <p:wipe dir="d"/>
  </p:transition>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9051006"/>
      </p:ext>
    </p:extLst>
  </p:cSld>
  <p:clrMapOvr>
    <a:masterClrMapping/>
  </p:clrMapOvr>
  <p:transition>
    <p:wipe dir="d"/>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014877"/>
      </p:ext>
    </p:extLst>
  </p:cSld>
  <p:clrMapOvr>
    <a:masterClrMapping/>
  </p:clrMapOvr>
  <p:timing>
    <p:tnLst>
      <p:par>
        <p:cTn id="1" dur="indefinite" restart="never" nodeType="tmRoot"/>
      </p:par>
    </p:tnLst>
  </p:timing>
</p:sldLayout>
</file>

<file path=ppt/slideLayouts/slideLayout4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43128882"/>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23813066"/>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13406681"/>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16360437"/>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44936959"/>
      </p:ext>
    </p:extLst>
  </p:cSld>
  <p:clrMapOvr>
    <a:masterClrMapping/>
  </p:clrMapOvr>
  <p:transition>
    <p:wipe dir="d"/>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151708386"/>
      </p:ext>
    </p:extLst>
  </p:cSld>
  <p:clrMapOvr>
    <a:masterClrMapping/>
  </p:clrMapOvr>
  <p:transition>
    <p:wipe dir="d"/>
  </p:transition>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35664697"/>
      </p:ext>
    </p:extLst>
  </p:cSld>
  <p:clrMapOvr>
    <a:masterClrMapping/>
  </p:clrMapOvr>
  <p:transition>
    <p:wipe dir="d"/>
  </p:transition>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01572810"/>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8287615"/>
      </p:ext>
    </p:extLst>
  </p:cSld>
  <p:clrMapOvr>
    <a:masterClrMapping/>
  </p:clrMapOvr>
  <p:transition>
    <p:wipe dir="d"/>
  </p:transition>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34460336"/>
      </p:ext>
    </p:extLst>
  </p:cSld>
  <p:clrMapOvr>
    <a:masterClrMapping/>
  </p:clrMapOvr>
  <p:transition>
    <p:wipe dir="d"/>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67629059"/>
      </p:ext>
    </p:extLst>
  </p:cSld>
  <p:clrMapOvr>
    <a:masterClrMapping/>
  </p:clrMapOvr>
  <p:timing>
    <p:tnLst>
      <p:par>
        <p:cT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32044689"/>
      </p:ext>
    </p:extLst>
  </p:cSld>
  <p:clrMapOvr>
    <a:masterClrMapping/>
  </p:clrMapOvr>
  <p:transition>
    <p:wipe dir="d"/>
  </p:transition>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03718335"/>
      </p:ext>
    </p:extLst>
  </p:cSld>
  <p:clrMapOvr>
    <a:masterClrMapping/>
  </p:clrMapOvr>
  <p:transition>
    <p:wipe dir="d"/>
  </p:transition>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11120677"/>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56703507"/>
      </p:ext>
    </p:extLst>
  </p:cSld>
  <p:clrMapOvr>
    <a:masterClrMapping/>
  </p:clrMapOvr>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74677723"/>
      </p:ext>
    </p:extLst>
  </p:cSld>
  <p:clrMapOvr>
    <a:masterClrMapping/>
  </p:clrMapOvr>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31225134"/>
      </p:ext>
    </p:extLst>
  </p:cSld>
  <p:clrMapOvr>
    <a:masterClrMapping/>
  </p:clrMapOvr>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73649986"/>
      </p:ext>
    </p:extLst>
  </p:cSld>
  <p:clrMapOvr>
    <a:masterClrMapping/>
  </p:clrMapOvr>
  <p:transition>
    <p:wipe dir="d"/>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946264252"/>
      </p:ext>
    </p:extLst>
  </p:cSld>
  <p:clrMapOvr>
    <a:masterClrMapping/>
  </p:clrMapOvr>
  <p:transition>
    <p:wipe dir="d"/>
  </p:transition>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74577531"/>
      </p:ext>
    </p:extLst>
  </p:cSld>
  <p:clrMapOvr>
    <a:masterClrMapping/>
  </p:clrMapOvr>
  <p:transition>
    <p:wipe dir="d"/>
  </p:transition>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4379461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60000224"/>
      </p:ext>
    </p:extLst>
  </p:cSld>
  <p:clrMapOvr>
    <a:masterClrMapping/>
  </p:clrMapOvr>
  <p:timing>
    <p:tnLst>
      <p:par>
        <p:cT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74694989"/>
      </p:ext>
    </p:extLst>
  </p:cSld>
  <p:clrMapOvr>
    <a:masterClrMapping/>
  </p:clrMapOvr>
  <p:transition>
    <p:wipe dir="d"/>
  </p:transition>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52384981"/>
      </p:ext>
    </p:extLst>
  </p:cSld>
  <p:clrMapOvr>
    <a:masterClrMapping/>
  </p:clrMapOvr>
  <p:transition>
    <p:wipe dir="d"/>
  </p:transition>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56138533"/>
      </p:ext>
    </p:extLst>
  </p:cSld>
  <p:clrMapOvr>
    <a:masterClrMapping/>
  </p:clrMapOvr>
  <p:transition>
    <p:wipe dir="d"/>
  </p:transition>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0095412"/>
      </p:ext>
    </p:extLst>
  </p:cSld>
  <p:clrMapOvr>
    <a:masterClrMapping/>
  </p:clrMapOvr>
  <p:transition>
    <p:wipe dir="d"/>
  </p:transition>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55836996"/>
      </p:ext>
    </p:extLst>
  </p:cSld>
  <p:clrMapOvr>
    <a:masterClrMapping/>
  </p:clrMapOvr>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19641090"/>
      </p:ext>
    </p:extLst>
  </p:cSld>
  <p:clrMapOvr>
    <a:masterClrMapping/>
  </p:clrMapOvr>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73586171"/>
      </p:ext>
    </p:extLst>
  </p:cSld>
  <p:clrMapOvr>
    <a:masterClrMapping/>
  </p:clrMapOvr>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38240753"/>
      </p:ext>
    </p:extLst>
  </p:cSld>
  <p:clrMapOvr>
    <a:masterClrMapping/>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24314288"/>
      </p:ext>
    </p:extLst>
  </p:cSld>
  <p:clrMapOvr>
    <a:masterClrMapping/>
  </p:clrMapOvr>
  <p:transition>
    <p:wipe dir="d"/>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161440626"/>
      </p:ext>
    </p:extLst>
  </p:cSld>
  <p:clrMapOvr>
    <a:masterClrMapping/>
  </p:clrMapOvr>
  <p:transition>
    <p:wipe dir="d"/>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18365253"/>
      </p:ext>
    </p:extLst>
  </p:cSld>
  <p:clrMapOvr>
    <a:masterClrMapping/>
  </p:clrMapOvr>
  <p:timing>
    <p:tnLst>
      <p:par>
        <p:cTn id="1" dur="indefinite" restart="never" nodeType="tmRoot"/>
      </p:par>
    </p:tnLst>
  </p:timing>
</p:sldLayout>
</file>

<file path=ppt/slideLayouts/slideLayout4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82084842"/>
      </p:ext>
    </p:extLst>
  </p:cSld>
  <p:clrMapOvr>
    <a:masterClrMapping/>
  </p:clrMapOvr>
  <p:transition>
    <p:wipe dir="d"/>
  </p:transition>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36076853"/>
      </p:ext>
    </p:extLst>
  </p:cSld>
  <p:clrMapOvr>
    <a:masterClrMapping/>
  </p:clrMapOvr>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038436"/>
      </p:ext>
    </p:extLst>
  </p:cSld>
  <p:clrMapOvr>
    <a:masterClrMapping/>
  </p:clrMapOvr>
  <p:transition>
    <p:wipe dir="d"/>
  </p:transition>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8255953"/>
      </p:ext>
    </p:extLst>
  </p:cSld>
  <p:clrMapOvr>
    <a:masterClrMapping/>
  </p:clrMapOvr>
  <p:transition>
    <p:wipe dir="d"/>
  </p:transition>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53835026"/>
      </p:ext>
    </p:extLst>
  </p:cSld>
  <p:clrMapOvr>
    <a:masterClrMapping/>
  </p:clrMapOvr>
  <p:transition>
    <p:wipe dir="d"/>
  </p:transition>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06335578"/>
      </p:ext>
    </p:extLst>
  </p:cSld>
  <p:clrMapOvr>
    <a:masterClrMapping/>
  </p:clrMapOvr>
  <p:transition>
    <p:wipe dir="d"/>
  </p:transition>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74567053"/>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149228930"/>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23689826"/>
      </p:ext>
    </p:extLst>
  </p:cSld>
  <p:clrMapOvr>
    <a:masterClrMapping/>
  </p:clrMapOvr>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1500044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3769077"/>
      </p:ext>
    </p:extLst>
  </p:cSld>
  <p:clrMapOvr>
    <a:masterClrMapping/>
  </p:clrMapOvr>
  <p:transition>
    <p:wipe dir="d"/>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8747664"/>
      </p:ext>
    </p:extLst>
  </p:cSld>
  <p:clrMapOvr>
    <a:masterClrMapping/>
  </p:clrMapOvr>
  <p:transition>
    <p:wipe dir="d"/>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4263845776"/>
      </p:ext>
    </p:extLst>
  </p:cSld>
  <p:clrMapOvr>
    <a:masterClrMapping/>
  </p:clrMapOvr>
  <p:transition>
    <p:wipe dir="d"/>
  </p:transition>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95126033"/>
      </p:ext>
    </p:extLst>
  </p:cSld>
  <p:clrMapOvr>
    <a:masterClrMapping/>
  </p:clrMapOvr>
  <p:transition>
    <p:wipe dir="d"/>
  </p:transition>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5071716"/>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95171630"/>
      </p:ext>
    </p:extLst>
  </p:cSld>
  <p:clrMapOvr>
    <a:masterClrMapping/>
  </p:clrMapOvr>
  <p:transition>
    <p:wipe dir="d"/>
  </p:transition>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50660114"/>
      </p:ext>
    </p:extLst>
  </p:cSld>
  <p:clrMapOvr>
    <a:masterClrMapping/>
  </p:clrMapOvr>
  <p:transition>
    <p:wipe dir="d"/>
  </p:transition>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16867852"/>
      </p:ext>
    </p:extLst>
  </p:cSld>
  <p:clrMapOvr>
    <a:masterClrMapping/>
  </p:clrMapOvr>
  <p:transition>
    <p:wipe dir="d"/>
  </p:transition>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34698541"/>
      </p:ext>
    </p:extLst>
  </p:cSld>
  <p:clrMapOvr>
    <a:masterClrMapping/>
  </p:clrMapOvr>
  <p:transition>
    <p:wipe dir="d"/>
  </p:transition>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02818927"/>
      </p:ext>
    </p:extLst>
  </p:cSld>
  <p:clrMapOvr>
    <a:masterClrMapping/>
  </p:clrMapOvr>
  <p:timing>
    <p:tnLst>
      <p:par>
        <p:cT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8030158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540372685"/>
      </p:ext>
    </p:extLst>
  </p:cSld>
  <p:clrMapOvr>
    <a:masterClrMapping/>
  </p:clrMapOvr>
  <p:transition>
    <p:wipe dir="d"/>
  </p:transition>
  <p:timing>
    <p:tnLst>
      <p:par>
        <p:cTn id="1" dur="indefinite" restart="never" nodeType="tmRoot"/>
      </p:par>
    </p:tnLst>
  </p:timing>
</p:sldLayout>
</file>

<file path=ppt/slideLayouts/slideLayout4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32679881"/>
      </p:ext>
    </p:extLst>
  </p:cSld>
  <p:clrMapOvr>
    <a:masterClrMapping/>
  </p:clrMapOvr>
  <p:timing>
    <p:tnLst>
      <p:par>
        <p:cTn id="1" dur="indefinite" restart="never" nodeType="tmRoot"/>
      </p:par>
    </p:tnLst>
  </p:timing>
</p:sldLayout>
</file>

<file path=ppt/slideLayouts/slideLayout4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32451908"/>
      </p:ext>
    </p:extLst>
  </p:cSld>
  <p:clrMapOvr>
    <a:masterClrMapping/>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50199413"/>
      </p:ext>
    </p:extLst>
  </p:cSld>
  <p:clrMapOvr>
    <a:masterClrMapping/>
  </p:clrMapOvr>
  <p:transition>
    <p:wipe dir="d"/>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852090502"/>
      </p:ext>
    </p:extLst>
  </p:cSld>
  <p:clrMapOvr>
    <a:masterClrMapping/>
  </p:clrMapOvr>
  <p:transition>
    <p:wipe dir="d"/>
  </p:transition>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52095433"/>
      </p:ext>
    </p:extLst>
  </p:cSld>
  <p:clrMapOvr>
    <a:masterClrMapping/>
  </p:clrMapOvr>
  <p:transition>
    <p:wipe dir="d"/>
  </p:transition>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64425078"/>
      </p:ext>
    </p:extLst>
  </p:cSld>
  <p:clrMapOvr>
    <a:masterClrMapping/>
  </p:clrMapOvr>
  <p:timing>
    <p:tnLst>
      <p:par>
        <p:cT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53573086"/>
      </p:ext>
    </p:extLst>
  </p:cSld>
  <p:clrMapOvr>
    <a:masterClrMapping/>
  </p:clrMapOvr>
  <p:transition>
    <p:wipe dir="d"/>
  </p:transition>
  <p:timing>
    <p:tnLst>
      <p:par>
        <p:cT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1727473"/>
      </p:ext>
    </p:extLst>
  </p:cSld>
  <p:clrMapOvr>
    <a:masterClrMapping/>
  </p:clrMapOvr>
  <p:transition>
    <p:wipe dir="d"/>
  </p:transition>
  <p:timing>
    <p:tnLst>
      <p:par>
        <p:cTn id="1" dur="indefinite" restart="never" nodeType="tmRoot"/>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33382265"/>
      </p:ext>
    </p:extLst>
  </p:cSld>
  <p:clrMapOvr>
    <a:masterClrMapping/>
  </p:clrMapOvr>
  <p:transition>
    <p:wipe dir="d"/>
  </p:transition>
  <p:timing>
    <p:tnLst>
      <p:par>
        <p:cT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48187485"/>
      </p:ext>
    </p:extLst>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92456714"/>
      </p:ext>
    </p:extLst>
  </p:cSld>
  <p:clrMapOvr>
    <a:masterClrMapping/>
  </p:clrMapOvr>
  <p:transition>
    <p:wipe dir="d"/>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49443111"/>
      </p:ext>
    </p:extLst>
  </p:cSld>
  <p:clrMapOvr>
    <a:masterClrMapping/>
  </p:clrMapOvr>
  <p:transition>
    <p:wipe dir="d"/>
  </p:transition>
  <p:timing>
    <p:tnLst>
      <p:par>
        <p:cTn id="1" dur="indefinite" restart="never" nodeType="tmRoot"/>
      </p:par>
    </p:tnLst>
  </p:timing>
</p:sldLayout>
</file>

<file path=ppt/slideLayouts/slideLayout5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76785511"/>
      </p:ext>
    </p:extLst>
  </p:cSld>
  <p:clrMapOvr>
    <a:masterClrMapping/>
  </p:clrMapOvr>
  <p:timing>
    <p:tnLst>
      <p:par>
        <p:cT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04795110"/>
      </p:ext>
    </p:extLst>
  </p:cSld>
  <p:clrMapOvr>
    <a:masterClrMapping/>
  </p:clrMapOvr>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33193632"/>
      </p:ext>
    </p:extLst>
  </p:cSld>
  <p:clrMapOvr>
    <a:masterClrMapping/>
  </p:clrMapOvr>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17019471"/>
      </p:ext>
    </p:extLst>
  </p:cSld>
  <p:clrMapOvr>
    <a:masterClrMapping/>
  </p:clrMapOvr>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42995234"/>
      </p:ext>
    </p:extLst>
  </p:cSld>
  <p:clrMapOvr>
    <a:masterClrMapping/>
  </p:clrMapOvr>
  <p:transition>
    <p:wipe dir="d"/>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744569043"/>
      </p:ext>
    </p:extLst>
  </p:cSld>
  <p:clrMapOvr>
    <a:masterClrMapping/>
  </p:clrMapOvr>
  <p:transition>
    <p:wipe dir="d"/>
  </p:transition>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69481506"/>
      </p:ext>
    </p:extLst>
  </p:cSld>
  <p:clrMapOvr>
    <a:masterClrMapping/>
  </p:clrMapOvr>
  <p:transition>
    <p:wipe dir="d"/>
  </p:transition>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23485125"/>
      </p:ext>
    </p:extLst>
  </p:cSld>
  <p:clrMapOvr>
    <a:masterClrMapping/>
  </p:clrMapOvr>
  <p:timing>
    <p:tnLst>
      <p:par>
        <p:cT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11805017"/>
      </p:ext>
    </p:extLst>
  </p:cSld>
  <p:clrMapOvr>
    <a:masterClrMapping/>
  </p:clrMapOvr>
  <p:transition>
    <p:wipe dir="d"/>
  </p:transition>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77019141"/>
      </p:ext>
    </p:extLst>
  </p:cSld>
  <p:clrMapOvr>
    <a:masterClrMapping/>
  </p:clrMapOvr>
  <p:transition>
    <p:wipe dir="d"/>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86576893"/>
      </p:ext>
    </p:extLst>
  </p:cSld>
  <p:clrMapOvr>
    <a:masterClrMapping/>
  </p:clrMapOvr>
  <p:timing>
    <p:tnLst>
      <p:par>
        <p:cTn id="1" dur="indefinite" restart="never" nodeType="tmRoot"/>
      </p:par>
    </p:tnLst>
  </p:timing>
</p:sldLayout>
</file>

<file path=ppt/slideLayouts/slideLayout5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21896758"/>
      </p:ext>
    </p:extLst>
  </p:cSld>
  <p:clrMapOvr>
    <a:masterClrMapping/>
  </p:clrMapOvr>
  <p:transition>
    <p:wipe dir="d"/>
  </p:transition>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47249752"/>
      </p:ext>
    </p:extLst>
  </p:cSld>
  <p:clrMapOvr>
    <a:masterClrMapping/>
  </p:clrMapOvr>
  <p:transition>
    <p:wipe dir="d"/>
  </p:transition>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162566"/>
      </p:ext>
    </p:extLst>
  </p:cSld>
  <p:clrMapOvr>
    <a:masterClrMapping/>
  </p:clrMapOvr>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59926826"/>
      </p:ext>
    </p:extLst>
  </p:cSld>
  <p:clrMapOvr>
    <a:masterClrMapping/>
  </p:clrMapOvr>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90317525"/>
      </p:ext>
    </p:extLst>
  </p:cSld>
  <p:clrMapOvr>
    <a:masterClrMapping/>
  </p:clrMapOvr>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186714768"/>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953287"/>
      </p:ext>
    </p:extLst>
  </p:cSld>
  <p:clrMapOvr>
    <a:masterClrMapping/>
  </p:clrMapOvr>
  <p:transition>
    <p:wipe dir="d"/>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836807338"/>
      </p:ext>
    </p:extLst>
  </p:cSld>
  <p:clrMapOvr>
    <a:masterClrMapping/>
  </p:clrMapOvr>
  <p:transition>
    <p:wipe dir="d"/>
  </p:transition>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33439519"/>
      </p:ext>
    </p:extLst>
  </p:cSld>
  <p:clrMapOvr>
    <a:masterClrMapping/>
  </p:clrMapOvr>
  <p:transition>
    <p:wipe dir="d"/>
  </p:transition>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9813301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79419948"/>
      </p:ext>
    </p:extLst>
  </p:cSld>
  <p:clrMapOvr>
    <a:masterClrMapping/>
  </p:clrMapOvr>
  <p:transition>
    <p:wipe dir="d"/>
  </p:transition>
  <p:timing>
    <p:tnLst>
      <p:par>
        <p:cTn id="1" dur="indefinite" restart="never" nodeType="tmRoot"/>
      </p:par>
    </p:tnLst>
  </p:timing>
</p:sldLayout>
</file>

<file path=ppt/slideLayouts/slideLayout5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84008042"/>
      </p:ext>
    </p:extLst>
  </p:cSld>
  <p:clrMapOvr>
    <a:masterClrMapping/>
  </p:clrMapOvr>
  <p:transition>
    <p:wipe dir="d"/>
  </p:transition>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13506860"/>
      </p:ext>
    </p:extLst>
  </p:cSld>
  <p:clrMapOvr>
    <a:masterClrMapping/>
  </p:clrMapOvr>
  <p:transition>
    <p:wipe dir="d"/>
  </p:transition>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26671293"/>
      </p:ext>
    </p:extLst>
  </p:cSld>
  <p:clrMapOvr>
    <a:masterClrMapping/>
  </p:clrMapOvr>
  <p:transition>
    <p:wipe dir="d"/>
  </p:transition>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14546536"/>
      </p:ext>
    </p:extLst>
  </p:cSld>
  <p:clrMapOvr>
    <a:masterClrMapping/>
  </p:clrMapOvr>
  <p:transition>
    <p:wipe dir="d"/>
  </p:transition>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20158364"/>
      </p:ext>
    </p:extLst>
  </p:cSld>
  <p:clrMapOvr>
    <a:masterClrMapping/>
  </p:clrMapOvr>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99347396"/>
      </p:ext>
    </p:extLst>
  </p:cSld>
  <p:clrMapOvr>
    <a:masterClrMapping/>
  </p:clrMapOvr>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233762062"/>
      </p:ext>
    </p:extLst>
  </p:cSld>
  <p:clrMapOvr>
    <a:masterClrMapping/>
  </p:clrMapOvr>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44629068"/>
      </p:ext>
    </p:extLst>
  </p:cSld>
  <p:clrMapOvr>
    <a:masterClrMapping/>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72162207"/>
      </p:ext>
    </p:extLst>
  </p:cSld>
  <p:clrMapOvr>
    <a:masterClrMapping/>
  </p:clrMapOvr>
  <p:transition>
    <p:wipe di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3588887"/>
      </p:ext>
    </p:extLst>
  </p:cSld>
  <p:clrMapOvr>
    <a:masterClrMapping/>
  </p:clrMapOvr>
  <p:transition>
    <p:wipe dir="d"/>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66043946"/>
      </p:ext>
    </p:extLst>
  </p:cSld>
  <p:clrMapOvr>
    <a:masterClrMapping/>
  </p:clrMapOvr>
  <p:transition>
    <p:wipe dir="d"/>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87120355"/>
      </p:ext>
    </p:extLst>
  </p:cSld>
  <p:clrMapOvr>
    <a:masterClrMapping/>
  </p:clrMapOvr>
  <p:transition>
    <p:wipe dir="d"/>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24498672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6064765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5555270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57007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47509271"/>
      </p:ext>
    </p:extLst>
  </p:cSld>
  <p:clrMapOvr>
    <a:masterClrMapping/>
  </p:clrMapOvr>
  <p:transition>
    <p:wipe dir="d"/>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7672899"/>
      </p:ext>
    </p:extLst>
  </p:cSld>
  <p:clrMapOvr>
    <a:masterClrMapping/>
  </p:clrMapOvr>
  <p:transition>
    <p:wipe dir="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609637378"/>
      </p:ext>
    </p:extLst>
  </p:cSld>
  <p:clrMapOvr>
    <a:masterClrMapping/>
  </p:clrMapOvr>
  <p:transition>
    <p:wipe dir="d"/>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54480832"/>
      </p:ext>
    </p:extLst>
  </p:cSld>
  <p:clrMapOvr>
    <a:masterClrMapping/>
  </p:clrMapOvr>
  <p:transition>
    <p:wipe dir="d"/>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3020921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55671608"/>
      </p:ext>
    </p:extLst>
  </p:cSld>
  <p:clrMapOvr>
    <a:masterClrMapping/>
  </p:clrMapOvr>
  <p:transition>
    <p:wipe dir="d"/>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29218597"/>
      </p:ext>
    </p:extLst>
  </p:cSld>
  <p:clrMapOvr>
    <a:masterClrMapping/>
  </p:clrMapOvr>
  <p:transition>
    <p:wipe dir="d"/>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48418703"/>
      </p:ext>
    </p:extLst>
  </p:cSld>
  <p:clrMapOvr>
    <a:masterClrMapping/>
  </p:clrMapOvr>
  <p:transition>
    <p:wipe dir="d"/>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30953253"/>
      </p:ext>
    </p:extLst>
  </p:cSld>
  <p:clrMapOvr>
    <a:masterClrMapping/>
  </p:clrMapOvr>
  <p:transition>
    <p:wipe dir="d"/>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443317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641966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080546665"/>
      </p:ext>
    </p:extLst>
  </p:cSld>
  <p:clrMapOvr>
    <a:masterClrMapping/>
  </p:clrMapOvr>
  <p:transition>
    <p:wipe dir="d"/>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2213405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679114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2552490"/>
      </p:ext>
    </p:extLst>
  </p:cSld>
  <p:clrMapOvr>
    <a:masterClrMapping/>
  </p:clrMapOvr>
  <p:transition>
    <p:wipe dir="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737967712"/>
      </p:ext>
    </p:extLst>
  </p:cSld>
  <p:clrMapOvr>
    <a:masterClrMapping/>
  </p:clrMapOvr>
  <p:transition>
    <p:wipe dir="d"/>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08985399"/>
      </p:ext>
    </p:extLst>
  </p:cSld>
  <p:clrMapOvr>
    <a:masterClrMapping/>
  </p:clrMapOvr>
  <p:transition>
    <p:wipe dir="d"/>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08589537"/>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73584320"/>
      </p:ext>
    </p:extLst>
  </p:cSld>
  <p:clrMapOvr>
    <a:masterClrMapping/>
  </p:clrMapOvr>
  <p:transition>
    <p:wipe dir="d"/>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30861977"/>
      </p:ext>
    </p:extLst>
  </p:cSld>
  <p:clrMapOvr>
    <a:masterClrMapping/>
  </p:clrMapOvr>
  <p:transition>
    <p:wipe dir="d"/>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340718982"/>
      </p:ext>
    </p:extLst>
  </p:cSld>
  <p:clrMapOvr>
    <a:masterClrMapping/>
  </p:clrMapOvr>
  <p:transition>
    <p:wipe dir="d"/>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24243335"/>
      </p:ext>
    </p:extLst>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542482610"/>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06615068"/>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31586332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2034643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9660187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37326603"/>
      </p:ext>
    </p:extLst>
  </p:cSld>
  <p:clrMapOvr>
    <a:masterClrMapping/>
  </p:clrMapOvr>
  <p:transition>
    <p:wipe dir="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790223093"/>
      </p:ext>
    </p:extLst>
  </p:cSld>
  <p:clrMapOvr>
    <a:masterClrMapping/>
  </p:clrMapOvr>
  <p:transition>
    <p:wipe dir="d"/>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588978062"/>
      </p:ext>
    </p:extLst>
  </p:cSld>
  <p:clrMapOvr>
    <a:masterClrMapping/>
  </p:clrMapOvr>
  <p:transition>
    <p:wipe dir="d"/>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92450213"/>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BD100E-D581-421D-A7D7-F074D9796AE1}"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601081651"/>
      </p:ext>
    </p:extLst>
  </p:cSld>
  <p:clrMapOvr>
    <a:masterClrMapping/>
  </p:clrMapOvr>
  <p:transition>
    <p:wipe dir="d"/>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EE9654-D63C-416A-A314-33C3FD52C69A}" type="datetime1">
              <a:rPr lang="en-US" smtClean="0">
                <a:solidFill>
                  <a:prstClr val="white">
                    <a:shade val="50000"/>
                  </a:prstClr>
                </a:solidFill>
              </a:rPr>
              <a:pPr/>
              <a:t>7/31/2022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8163366"/>
      </p:ext>
    </p:extLst>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13757860"/>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F687E4-7A0F-4CE1-B76F-D040E49F0022}" type="datetime1">
              <a:rPr lang="en-US" smtClean="0">
                <a:solidFill>
                  <a:prstClr val="white">
                    <a:shade val="50000"/>
                  </a:prstClr>
                </a:solidFill>
              </a:rPr>
              <a:pPr/>
              <a:t>7/31/2022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606760283"/>
      </p:ext>
    </p:extLst>
  </p:cSld>
  <p:clrMapOvr>
    <a:masterClrMapping/>
  </p:clrMapOvr>
  <p:transition>
    <p:wipe dir="d"/>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84333-69AB-4556-8E0D-42B871723269}"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41604370"/>
      </p:ext>
    </p:extLst>
  </p:cSld>
  <p:clrMapOvr>
    <a:masterClrMapping/>
  </p:clrMapOvr>
  <p:transition>
    <p:wipe dir="d"/>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15F38E-0C3C-4172-BBA5-F7F2DBD98C7E}"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1119862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1FFB06-49E1-4E6E-8872-73B7102836DC}" type="datetime1">
              <a:rPr lang="en-US" smtClean="0">
                <a:solidFill>
                  <a:prstClr val="white">
                    <a:shade val="50000"/>
                  </a:prstClr>
                </a:solidFill>
              </a:rPr>
              <a:pPr/>
              <a:t>7/31/2022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84666809"/>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6DC3D0-C2D8-48E2-A0F3-264BF3AAA1C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86923136"/>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D08C0-B01E-4245-95E5-3BF668F8BD9C}"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90680151"/>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96431467"/>
      </p:ext>
    </p:extLst>
  </p:cSld>
  <p:clrMapOvr>
    <a:masterClrMapping/>
  </p:clrMapOvr>
  <p:transition>
    <p:wipe dir="d"/>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726FA47-D6D6-470F-B883-5BC91BC518C1}" type="datetime1">
              <a:rPr lang="en-US" smtClean="0">
                <a:solidFill>
                  <a:prstClr val="white">
                    <a:shade val="50000"/>
                  </a:prstClr>
                </a:solidFill>
              </a:rPr>
              <a:pPr/>
              <a:t>7/31/2022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4288889013"/>
      </p:ext>
    </p:extLst>
  </p:cSld>
  <p:clrMapOvr>
    <a:masterClrMapping/>
  </p:clrMapOvr>
  <p:transition>
    <p:wipe dir="d"/>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84634B-EA24-4AE4-A39C-59FF2DD3E40E}"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26036610"/>
      </p:ext>
    </p:extLst>
  </p:cSld>
  <p:clrMapOvr>
    <a:masterClrMapping/>
  </p:clrMapOvr>
  <p:transition>
    <p:wipe dir="d"/>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B8D64E-83CF-48E1-A37F-42CEEBE5BCE6}" type="datetime1">
              <a:rPr lang="en-US" smtClean="0">
                <a:solidFill>
                  <a:prstClr val="white">
                    <a:shade val="50000"/>
                  </a:prstClr>
                </a:solidFill>
              </a:rPr>
              <a:pPr/>
              <a:t>7/31/2022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7362782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8.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theme" Target="../theme/theme19.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theme" Target="../theme/theme20.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theme" Target="../theme/theme21.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theme" Target="../theme/theme22.xml"/><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theme" Target="../theme/theme23.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slideLayout" Target="../slideLayouts/slideLayout276.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theme" Target="../theme/theme24.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slideLayout" Target="../slideLayouts/slideLayout288.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theme" Target="../theme/theme25.xml"/><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0" Type="http://schemas.openxmlformats.org/officeDocument/2006/relationships/slideLayout" Target="../slideLayouts/slideLayout298.xml"/><Relationship Id="rId4" Type="http://schemas.openxmlformats.org/officeDocument/2006/relationships/slideLayout" Target="../slideLayouts/slideLayout292.xml"/><Relationship Id="rId9" Type="http://schemas.openxmlformats.org/officeDocument/2006/relationships/slideLayout" Target="../slideLayouts/slideLayout297.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theme" Target="../theme/theme26.xml"/><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slideLayout" Target="../slideLayouts/slideLayout312.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20.xml"/><Relationship Id="rId13" Type="http://schemas.openxmlformats.org/officeDocument/2006/relationships/theme" Target="../theme/theme27.xml"/><Relationship Id="rId3" Type="http://schemas.openxmlformats.org/officeDocument/2006/relationships/slideLayout" Target="../slideLayouts/slideLayout315.xml"/><Relationship Id="rId7" Type="http://schemas.openxmlformats.org/officeDocument/2006/relationships/slideLayout" Target="../slideLayouts/slideLayout319.xml"/><Relationship Id="rId12" Type="http://schemas.openxmlformats.org/officeDocument/2006/relationships/slideLayout" Target="../slideLayouts/slideLayout324.xml"/><Relationship Id="rId2" Type="http://schemas.openxmlformats.org/officeDocument/2006/relationships/slideLayout" Target="../slideLayouts/slideLayout314.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5" Type="http://schemas.openxmlformats.org/officeDocument/2006/relationships/slideLayout" Target="../slideLayouts/slideLayout317.xml"/><Relationship Id="rId10" Type="http://schemas.openxmlformats.org/officeDocument/2006/relationships/slideLayout" Target="../slideLayouts/slideLayout322.xml"/><Relationship Id="rId4" Type="http://schemas.openxmlformats.org/officeDocument/2006/relationships/slideLayout" Target="../slideLayouts/slideLayout316.xml"/><Relationship Id="rId9" Type="http://schemas.openxmlformats.org/officeDocument/2006/relationships/slideLayout" Target="../slideLayouts/slideLayout321.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32.xml"/><Relationship Id="rId13" Type="http://schemas.openxmlformats.org/officeDocument/2006/relationships/theme" Target="../theme/theme28.xml"/><Relationship Id="rId3" Type="http://schemas.openxmlformats.org/officeDocument/2006/relationships/slideLayout" Target="../slideLayouts/slideLayout327.xml"/><Relationship Id="rId7" Type="http://schemas.openxmlformats.org/officeDocument/2006/relationships/slideLayout" Target="../slideLayouts/slideLayout331.xml"/><Relationship Id="rId12" Type="http://schemas.openxmlformats.org/officeDocument/2006/relationships/slideLayout" Target="../slideLayouts/slideLayout336.xml"/><Relationship Id="rId2" Type="http://schemas.openxmlformats.org/officeDocument/2006/relationships/slideLayout" Target="../slideLayouts/slideLayout326.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11" Type="http://schemas.openxmlformats.org/officeDocument/2006/relationships/slideLayout" Target="../slideLayouts/slideLayout335.xml"/><Relationship Id="rId5" Type="http://schemas.openxmlformats.org/officeDocument/2006/relationships/slideLayout" Target="../slideLayouts/slideLayout329.xml"/><Relationship Id="rId10" Type="http://schemas.openxmlformats.org/officeDocument/2006/relationships/slideLayout" Target="../slideLayouts/slideLayout334.xml"/><Relationship Id="rId4" Type="http://schemas.openxmlformats.org/officeDocument/2006/relationships/slideLayout" Target="../slideLayouts/slideLayout328.xml"/><Relationship Id="rId9" Type="http://schemas.openxmlformats.org/officeDocument/2006/relationships/slideLayout" Target="../slideLayouts/slideLayout333.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44.xml"/><Relationship Id="rId13" Type="http://schemas.openxmlformats.org/officeDocument/2006/relationships/theme" Target="../theme/theme29.xml"/><Relationship Id="rId3" Type="http://schemas.openxmlformats.org/officeDocument/2006/relationships/slideLayout" Target="../slideLayouts/slideLayout339.xml"/><Relationship Id="rId7" Type="http://schemas.openxmlformats.org/officeDocument/2006/relationships/slideLayout" Target="../slideLayouts/slideLayout343.xml"/><Relationship Id="rId12" Type="http://schemas.openxmlformats.org/officeDocument/2006/relationships/slideLayout" Target="../slideLayouts/slideLayout348.xml"/><Relationship Id="rId2" Type="http://schemas.openxmlformats.org/officeDocument/2006/relationships/slideLayout" Target="../slideLayouts/slideLayout338.xml"/><Relationship Id="rId1" Type="http://schemas.openxmlformats.org/officeDocument/2006/relationships/slideLayout" Target="../slideLayouts/slideLayout337.xml"/><Relationship Id="rId6" Type="http://schemas.openxmlformats.org/officeDocument/2006/relationships/slideLayout" Target="../slideLayouts/slideLayout342.xml"/><Relationship Id="rId11" Type="http://schemas.openxmlformats.org/officeDocument/2006/relationships/slideLayout" Target="../slideLayouts/slideLayout347.xml"/><Relationship Id="rId5" Type="http://schemas.openxmlformats.org/officeDocument/2006/relationships/slideLayout" Target="../slideLayouts/slideLayout341.xml"/><Relationship Id="rId10" Type="http://schemas.openxmlformats.org/officeDocument/2006/relationships/slideLayout" Target="../slideLayouts/slideLayout346.xml"/><Relationship Id="rId4" Type="http://schemas.openxmlformats.org/officeDocument/2006/relationships/slideLayout" Target="../slideLayouts/slideLayout340.xml"/><Relationship Id="rId9" Type="http://schemas.openxmlformats.org/officeDocument/2006/relationships/slideLayout" Target="../slideLayouts/slideLayout3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56.xml"/><Relationship Id="rId13" Type="http://schemas.openxmlformats.org/officeDocument/2006/relationships/theme" Target="../theme/theme30.xml"/><Relationship Id="rId3" Type="http://schemas.openxmlformats.org/officeDocument/2006/relationships/slideLayout" Target="../slideLayouts/slideLayout351.xml"/><Relationship Id="rId7" Type="http://schemas.openxmlformats.org/officeDocument/2006/relationships/slideLayout" Target="../slideLayouts/slideLayout355.xml"/><Relationship Id="rId12" Type="http://schemas.openxmlformats.org/officeDocument/2006/relationships/slideLayout" Target="../slideLayouts/slideLayout360.xml"/><Relationship Id="rId2" Type="http://schemas.openxmlformats.org/officeDocument/2006/relationships/slideLayout" Target="../slideLayouts/slideLayout350.xml"/><Relationship Id="rId1" Type="http://schemas.openxmlformats.org/officeDocument/2006/relationships/slideLayout" Target="../slideLayouts/slideLayout349.xml"/><Relationship Id="rId6" Type="http://schemas.openxmlformats.org/officeDocument/2006/relationships/slideLayout" Target="../slideLayouts/slideLayout354.xml"/><Relationship Id="rId11" Type="http://schemas.openxmlformats.org/officeDocument/2006/relationships/slideLayout" Target="../slideLayouts/slideLayout359.xml"/><Relationship Id="rId5" Type="http://schemas.openxmlformats.org/officeDocument/2006/relationships/slideLayout" Target="../slideLayouts/slideLayout353.xml"/><Relationship Id="rId10" Type="http://schemas.openxmlformats.org/officeDocument/2006/relationships/slideLayout" Target="../slideLayouts/slideLayout358.xml"/><Relationship Id="rId4" Type="http://schemas.openxmlformats.org/officeDocument/2006/relationships/slideLayout" Target="../slideLayouts/slideLayout352.xml"/><Relationship Id="rId9" Type="http://schemas.openxmlformats.org/officeDocument/2006/relationships/slideLayout" Target="../slideLayouts/slideLayout357.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68.xml"/><Relationship Id="rId13" Type="http://schemas.openxmlformats.org/officeDocument/2006/relationships/theme" Target="../theme/theme31.xml"/><Relationship Id="rId3" Type="http://schemas.openxmlformats.org/officeDocument/2006/relationships/slideLayout" Target="../slideLayouts/slideLayout363.xml"/><Relationship Id="rId7" Type="http://schemas.openxmlformats.org/officeDocument/2006/relationships/slideLayout" Target="../slideLayouts/slideLayout367.xml"/><Relationship Id="rId12" Type="http://schemas.openxmlformats.org/officeDocument/2006/relationships/slideLayout" Target="../slideLayouts/slideLayout372.xml"/><Relationship Id="rId2" Type="http://schemas.openxmlformats.org/officeDocument/2006/relationships/slideLayout" Target="../slideLayouts/slideLayout362.xml"/><Relationship Id="rId1" Type="http://schemas.openxmlformats.org/officeDocument/2006/relationships/slideLayout" Target="../slideLayouts/slideLayout361.xml"/><Relationship Id="rId6" Type="http://schemas.openxmlformats.org/officeDocument/2006/relationships/slideLayout" Target="../slideLayouts/slideLayout366.xml"/><Relationship Id="rId11" Type="http://schemas.openxmlformats.org/officeDocument/2006/relationships/slideLayout" Target="../slideLayouts/slideLayout371.xml"/><Relationship Id="rId5" Type="http://schemas.openxmlformats.org/officeDocument/2006/relationships/slideLayout" Target="../slideLayouts/slideLayout365.xml"/><Relationship Id="rId10" Type="http://schemas.openxmlformats.org/officeDocument/2006/relationships/slideLayout" Target="../slideLayouts/slideLayout370.xml"/><Relationship Id="rId4" Type="http://schemas.openxmlformats.org/officeDocument/2006/relationships/slideLayout" Target="../slideLayouts/slideLayout364.xml"/><Relationship Id="rId9" Type="http://schemas.openxmlformats.org/officeDocument/2006/relationships/slideLayout" Target="../slideLayouts/slideLayout36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80.xml"/><Relationship Id="rId13" Type="http://schemas.openxmlformats.org/officeDocument/2006/relationships/theme" Target="../theme/theme32.xml"/><Relationship Id="rId3" Type="http://schemas.openxmlformats.org/officeDocument/2006/relationships/slideLayout" Target="../slideLayouts/slideLayout375.xml"/><Relationship Id="rId7" Type="http://schemas.openxmlformats.org/officeDocument/2006/relationships/slideLayout" Target="../slideLayouts/slideLayout379.xml"/><Relationship Id="rId12" Type="http://schemas.openxmlformats.org/officeDocument/2006/relationships/slideLayout" Target="../slideLayouts/slideLayout384.xml"/><Relationship Id="rId2" Type="http://schemas.openxmlformats.org/officeDocument/2006/relationships/slideLayout" Target="../slideLayouts/slideLayout374.xml"/><Relationship Id="rId1" Type="http://schemas.openxmlformats.org/officeDocument/2006/relationships/slideLayout" Target="../slideLayouts/slideLayout373.xml"/><Relationship Id="rId6" Type="http://schemas.openxmlformats.org/officeDocument/2006/relationships/slideLayout" Target="../slideLayouts/slideLayout378.xml"/><Relationship Id="rId11" Type="http://schemas.openxmlformats.org/officeDocument/2006/relationships/slideLayout" Target="../slideLayouts/slideLayout383.xml"/><Relationship Id="rId5" Type="http://schemas.openxmlformats.org/officeDocument/2006/relationships/slideLayout" Target="../slideLayouts/slideLayout377.xml"/><Relationship Id="rId10" Type="http://schemas.openxmlformats.org/officeDocument/2006/relationships/slideLayout" Target="../slideLayouts/slideLayout382.xml"/><Relationship Id="rId4" Type="http://schemas.openxmlformats.org/officeDocument/2006/relationships/slideLayout" Target="../slideLayouts/slideLayout376.xml"/><Relationship Id="rId9" Type="http://schemas.openxmlformats.org/officeDocument/2006/relationships/slideLayout" Target="../slideLayouts/slideLayout381.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92.xml"/><Relationship Id="rId13" Type="http://schemas.openxmlformats.org/officeDocument/2006/relationships/theme" Target="../theme/theme33.xml"/><Relationship Id="rId3" Type="http://schemas.openxmlformats.org/officeDocument/2006/relationships/slideLayout" Target="../slideLayouts/slideLayout387.xml"/><Relationship Id="rId7" Type="http://schemas.openxmlformats.org/officeDocument/2006/relationships/slideLayout" Target="../slideLayouts/slideLayout391.xml"/><Relationship Id="rId12" Type="http://schemas.openxmlformats.org/officeDocument/2006/relationships/slideLayout" Target="../slideLayouts/slideLayout396.xml"/><Relationship Id="rId2" Type="http://schemas.openxmlformats.org/officeDocument/2006/relationships/slideLayout" Target="../slideLayouts/slideLayout386.xml"/><Relationship Id="rId1" Type="http://schemas.openxmlformats.org/officeDocument/2006/relationships/slideLayout" Target="../slideLayouts/slideLayout385.xml"/><Relationship Id="rId6" Type="http://schemas.openxmlformats.org/officeDocument/2006/relationships/slideLayout" Target="../slideLayouts/slideLayout390.xml"/><Relationship Id="rId11" Type="http://schemas.openxmlformats.org/officeDocument/2006/relationships/slideLayout" Target="../slideLayouts/slideLayout395.xml"/><Relationship Id="rId5" Type="http://schemas.openxmlformats.org/officeDocument/2006/relationships/slideLayout" Target="../slideLayouts/slideLayout389.xml"/><Relationship Id="rId10" Type="http://schemas.openxmlformats.org/officeDocument/2006/relationships/slideLayout" Target="../slideLayouts/slideLayout394.xml"/><Relationship Id="rId4" Type="http://schemas.openxmlformats.org/officeDocument/2006/relationships/slideLayout" Target="../slideLayouts/slideLayout388.xml"/><Relationship Id="rId9" Type="http://schemas.openxmlformats.org/officeDocument/2006/relationships/slideLayout" Target="../slideLayouts/slideLayout39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theme" Target="../theme/theme34.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slideLayout" Target="../slideLayouts/slideLayout408.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16.xml"/><Relationship Id="rId13" Type="http://schemas.openxmlformats.org/officeDocument/2006/relationships/theme" Target="../theme/theme35.xml"/><Relationship Id="rId3" Type="http://schemas.openxmlformats.org/officeDocument/2006/relationships/slideLayout" Target="../slideLayouts/slideLayout411.xml"/><Relationship Id="rId7" Type="http://schemas.openxmlformats.org/officeDocument/2006/relationships/slideLayout" Target="../slideLayouts/slideLayout415.xml"/><Relationship Id="rId12" Type="http://schemas.openxmlformats.org/officeDocument/2006/relationships/slideLayout" Target="../slideLayouts/slideLayout420.xml"/><Relationship Id="rId2" Type="http://schemas.openxmlformats.org/officeDocument/2006/relationships/slideLayout" Target="../slideLayouts/slideLayout410.xml"/><Relationship Id="rId1" Type="http://schemas.openxmlformats.org/officeDocument/2006/relationships/slideLayout" Target="../slideLayouts/slideLayout409.xml"/><Relationship Id="rId6" Type="http://schemas.openxmlformats.org/officeDocument/2006/relationships/slideLayout" Target="../slideLayouts/slideLayout414.xml"/><Relationship Id="rId11" Type="http://schemas.openxmlformats.org/officeDocument/2006/relationships/slideLayout" Target="../slideLayouts/slideLayout419.xml"/><Relationship Id="rId5" Type="http://schemas.openxmlformats.org/officeDocument/2006/relationships/slideLayout" Target="../slideLayouts/slideLayout413.xml"/><Relationship Id="rId10" Type="http://schemas.openxmlformats.org/officeDocument/2006/relationships/slideLayout" Target="../slideLayouts/slideLayout418.xml"/><Relationship Id="rId4" Type="http://schemas.openxmlformats.org/officeDocument/2006/relationships/slideLayout" Target="../slideLayouts/slideLayout412.xml"/><Relationship Id="rId9" Type="http://schemas.openxmlformats.org/officeDocument/2006/relationships/slideLayout" Target="../slideLayouts/slideLayout417.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28.xml"/><Relationship Id="rId13" Type="http://schemas.openxmlformats.org/officeDocument/2006/relationships/theme" Target="../theme/theme36.xml"/><Relationship Id="rId3" Type="http://schemas.openxmlformats.org/officeDocument/2006/relationships/slideLayout" Target="../slideLayouts/slideLayout423.xml"/><Relationship Id="rId7" Type="http://schemas.openxmlformats.org/officeDocument/2006/relationships/slideLayout" Target="../slideLayouts/slideLayout427.xml"/><Relationship Id="rId12" Type="http://schemas.openxmlformats.org/officeDocument/2006/relationships/slideLayout" Target="../slideLayouts/slideLayout432.xml"/><Relationship Id="rId2" Type="http://schemas.openxmlformats.org/officeDocument/2006/relationships/slideLayout" Target="../slideLayouts/slideLayout422.xml"/><Relationship Id="rId1" Type="http://schemas.openxmlformats.org/officeDocument/2006/relationships/slideLayout" Target="../slideLayouts/slideLayout421.xml"/><Relationship Id="rId6" Type="http://schemas.openxmlformats.org/officeDocument/2006/relationships/slideLayout" Target="../slideLayouts/slideLayout426.xml"/><Relationship Id="rId11" Type="http://schemas.openxmlformats.org/officeDocument/2006/relationships/slideLayout" Target="../slideLayouts/slideLayout431.xml"/><Relationship Id="rId5" Type="http://schemas.openxmlformats.org/officeDocument/2006/relationships/slideLayout" Target="../slideLayouts/slideLayout425.xml"/><Relationship Id="rId10" Type="http://schemas.openxmlformats.org/officeDocument/2006/relationships/slideLayout" Target="../slideLayouts/slideLayout430.xml"/><Relationship Id="rId4" Type="http://schemas.openxmlformats.org/officeDocument/2006/relationships/slideLayout" Target="../slideLayouts/slideLayout424.xml"/><Relationship Id="rId9" Type="http://schemas.openxmlformats.org/officeDocument/2006/relationships/slideLayout" Target="../slideLayouts/slideLayout429.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40.xml"/><Relationship Id="rId13" Type="http://schemas.openxmlformats.org/officeDocument/2006/relationships/theme" Target="../theme/theme37.xml"/><Relationship Id="rId3" Type="http://schemas.openxmlformats.org/officeDocument/2006/relationships/slideLayout" Target="../slideLayouts/slideLayout435.xml"/><Relationship Id="rId7" Type="http://schemas.openxmlformats.org/officeDocument/2006/relationships/slideLayout" Target="../slideLayouts/slideLayout439.xml"/><Relationship Id="rId12" Type="http://schemas.openxmlformats.org/officeDocument/2006/relationships/slideLayout" Target="../slideLayouts/slideLayout444.xml"/><Relationship Id="rId2" Type="http://schemas.openxmlformats.org/officeDocument/2006/relationships/slideLayout" Target="../slideLayouts/slideLayout434.xml"/><Relationship Id="rId1" Type="http://schemas.openxmlformats.org/officeDocument/2006/relationships/slideLayout" Target="../slideLayouts/slideLayout433.xml"/><Relationship Id="rId6" Type="http://schemas.openxmlformats.org/officeDocument/2006/relationships/slideLayout" Target="../slideLayouts/slideLayout438.xml"/><Relationship Id="rId11" Type="http://schemas.openxmlformats.org/officeDocument/2006/relationships/slideLayout" Target="../slideLayouts/slideLayout443.xml"/><Relationship Id="rId5" Type="http://schemas.openxmlformats.org/officeDocument/2006/relationships/slideLayout" Target="../slideLayouts/slideLayout437.xml"/><Relationship Id="rId10" Type="http://schemas.openxmlformats.org/officeDocument/2006/relationships/slideLayout" Target="../slideLayouts/slideLayout442.xml"/><Relationship Id="rId4" Type="http://schemas.openxmlformats.org/officeDocument/2006/relationships/slideLayout" Target="../slideLayouts/slideLayout436.xml"/><Relationship Id="rId9" Type="http://schemas.openxmlformats.org/officeDocument/2006/relationships/slideLayout" Target="../slideLayouts/slideLayout441.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52.xml"/><Relationship Id="rId13" Type="http://schemas.openxmlformats.org/officeDocument/2006/relationships/theme" Target="../theme/theme38.xml"/><Relationship Id="rId3" Type="http://schemas.openxmlformats.org/officeDocument/2006/relationships/slideLayout" Target="../slideLayouts/slideLayout447.xml"/><Relationship Id="rId7" Type="http://schemas.openxmlformats.org/officeDocument/2006/relationships/slideLayout" Target="../slideLayouts/slideLayout451.xml"/><Relationship Id="rId12" Type="http://schemas.openxmlformats.org/officeDocument/2006/relationships/slideLayout" Target="../slideLayouts/slideLayout456.xml"/><Relationship Id="rId2" Type="http://schemas.openxmlformats.org/officeDocument/2006/relationships/slideLayout" Target="../slideLayouts/slideLayout446.xml"/><Relationship Id="rId1" Type="http://schemas.openxmlformats.org/officeDocument/2006/relationships/slideLayout" Target="../slideLayouts/slideLayout445.xml"/><Relationship Id="rId6" Type="http://schemas.openxmlformats.org/officeDocument/2006/relationships/slideLayout" Target="../slideLayouts/slideLayout450.xml"/><Relationship Id="rId11" Type="http://schemas.openxmlformats.org/officeDocument/2006/relationships/slideLayout" Target="../slideLayouts/slideLayout455.xml"/><Relationship Id="rId5" Type="http://schemas.openxmlformats.org/officeDocument/2006/relationships/slideLayout" Target="../slideLayouts/slideLayout449.xml"/><Relationship Id="rId10" Type="http://schemas.openxmlformats.org/officeDocument/2006/relationships/slideLayout" Target="../slideLayouts/slideLayout454.xml"/><Relationship Id="rId4" Type="http://schemas.openxmlformats.org/officeDocument/2006/relationships/slideLayout" Target="../slideLayouts/slideLayout448.xml"/><Relationship Id="rId9" Type="http://schemas.openxmlformats.org/officeDocument/2006/relationships/slideLayout" Target="../slideLayouts/slideLayout453.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64.xml"/><Relationship Id="rId13" Type="http://schemas.openxmlformats.org/officeDocument/2006/relationships/theme" Target="../theme/theme39.xml"/><Relationship Id="rId3" Type="http://schemas.openxmlformats.org/officeDocument/2006/relationships/slideLayout" Target="../slideLayouts/slideLayout459.xml"/><Relationship Id="rId7" Type="http://schemas.openxmlformats.org/officeDocument/2006/relationships/slideLayout" Target="../slideLayouts/slideLayout463.xml"/><Relationship Id="rId12" Type="http://schemas.openxmlformats.org/officeDocument/2006/relationships/slideLayout" Target="../slideLayouts/slideLayout468.xml"/><Relationship Id="rId2" Type="http://schemas.openxmlformats.org/officeDocument/2006/relationships/slideLayout" Target="../slideLayouts/slideLayout458.xml"/><Relationship Id="rId1" Type="http://schemas.openxmlformats.org/officeDocument/2006/relationships/slideLayout" Target="../slideLayouts/slideLayout457.xml"/><Relationship Id="rId6" Type="http://schemas.openxmlformats.org/officeDocument/2006/relationships/slideLayout" Target="../slideLayouts/slideLayout462.xml"/><Relationship Id="rId11" Type="http://schemas.openxmlformats.org/officeDocument/2006/relationships/slideLayout" Target="../slideLayouts/slideLayout467.xml"/><Relationship Id="rId5" Type="http://schemas.openxmlformats.org/officeDocument/2006/relationships/slideLayout" Target="../slideLayouts/slideLayout461.xml"/><Relationship Id="rId10" Type="http://schemas.openxmlformats.org/officeDocument/2006/relationships/slideLayout" Target="../slideLayouts/slideLayout466.xml"/><Relationship Id="rId4" Type="http://schemas.openxmlformats.org/officeDocument/2006/relationships/slideLayout" Target="../slideLayouts/slideLayout460.xml"/><Relationship Id="rId9" Type="http://schemas.openxmlformats.org/officeDocument/2006/relationships/slideLayout" Target="../slideLayouts/slideLayout4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76.xml"/><Relationship Id="rId13" Type="http://schemas.openxmlformats.org/officeDocument/2006/relationships/theme" Target="../theme/theme40.xml"/><Relationship Id="rId3" Type="http://schemas.openxmlformats.org/officeDocument/2006/relationships/slideLayout" Target="../slideLayouts/slideLayout471.xml"/><Relationship Id="rId7" Type="http://schemas.openxmlformats.org/officeDocument/2006/relationships/slideLayout" Target="../slideLayouts/slideLayout475.xml"/><Relationship Id="rId12" Type="http://schemas.openxmlformats.org/officeDocument/2006/relationships/slideLayout" Target="../slideLayouts/slideLayout480.xml"/><Relationship Id="rId2" Type="http://schemas.openxmlformats.org/officeDocument/2006/relationships/slideLayout" Target="../slideLayouts/slideLayout470.xml"/><Relationship Id="rId1" Type="http://schemas.openxmlformats.org/officeDocument/2006/relationships/slideLayout" Target="../slideLayouts/slideLayout469.xml"/><Relationship Id="rId6" Type="http://schemas.openxmlformats.org/officeDocument/2006/relationships/slideLayout" Target="../slideLayouts/slideLayout474.xml"/><Relationship Id="rId11" Type="http://schemas.openxmlformats.org/officeDocument/2006/relationships/slideLayout" Target="../slideLayouts/slideLayout479.xml"/><Relationship Id="rId5" Type="http://schemas.openxmlformats.org/officeDocument/2006/relationships/slideLayout" Target="../slideLayouts/slideLayout473.xml"/><Relationship Id="rId10" Type="http://schemas.openxmlformats.org/officeDocument/2006/relationships/slideLayout" Target="../slideLayouts/slideLayout478.xml"/><Relationship Id="rId4" Type="http://schemas.openxmlformats.org/officeDocument/2006/relationships/slideLayout" Target="../slideLayouts/slideLayout472.xml"/><Relationship Id="rId9" Type="http://schemas.openxmlformats.org/officeDocument/2006/relationships/slideLayout" Target="../slideLayouts/slideLayout477.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88.xml"/><Relationship Id="rId13" Type="http://schemas.openxmlformats.org/officeDocument/2006/relationships/theme" Target="../theme/theme41.xml"/><Relationship Id="rId3" Type="http://schemas.openxmlformats.org/officeDocument/2006/relationships/slideLayout" Target="../slideLayouts/slideLayout483.xml"/><Relationship Id="rId7" Type="http://schemas.openxmlformats.org/officeDocument/2006/relationships/slideLayout" Target="../slideLayouts/slideLayout487.xml"/><Relationship Id="rId12" Type="http://schemas.openxmlformats.org/officeDocument/2006/relationships/slideLayout" Target="../slideLayouts/slideLayout492.xml"/><Relationship Id="rId2" Type="http://schemas.openxmlformats.org/officeDocument/2006/relationships/slideLayout" Target="../slideLayouts/slideLayout482.xml"/><Relationship Id="rId1" Type="http://schemas.openxmlformats.org/officeDocument/2006/relationships/slideLayout" Target="../slideLayouts/slideLayout481.xml"/><Relationship Id="rId6" Type="http://schemas.openxmlformats.org/officeDocument/2006/relationships/slideLayout" Target="../slideLayouts/slideLayout486.xml"/><Relationship Id="rId11" Type="http://schemas.openxmlformats.org/officeDocument/2006/relationships/slideLayout" Target="../slideLayouts/slideLayout491.xml"/><Relationship Id="rId5" Type="http://schemas.openxmlformats.org/officeDocument/2006/relationships/slideLayout" Target="../slideLayouts/slideLayout485.xml"/><Relationship Id="rId10" Type="http://schemas.openxmlformats.org/officeDocument/2006/relationships/slideLayout" Target="../slideLayouts/slideLayout490.xml"/><Relationship Id="rId4" Type="http://schemas.openxmlformats.org/officeDocument/2006/relationships/slideLayout" Target="../slideLayouts/slideLayout484.xml"/><Relationship Id="rId9" Type="http://schemas.openxmlformats.org/officeDocument/2006/relationships/slideLayout" Target="../slideLayouts/slideLayout48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500.xml"/><Relationship Id="rId13" Type="http://schemas.openxmlformats.org/officeDocument/2006/relationships/theme" Target="../theme/theme42.xml"/><Relationship Id="rId3" Type="http://schemas.openxmlformats.org/officeDocument/2006/relationships/slideLayout" Target="../slideLayouts/slideLayout495.xml"/><Relationship Id="rId7" Type="http://schemas.openxmlformats.org/officeDocument/2006/relationships/slideLayout" Target="../slideLayouts/slideLayout499.xml"/><Relationship Id="rId12" Type="http://schemas.openxmlformats.org/officeDocument/2006/relationships/slideLayout" Target="../slideLayouts/slideLayout504.xml"/><Relationship Id="rId2" Type="http://schemas.openxmlformats.org/officeDocument/2006/relationships/slideLayout" Target="../slideLayouts/slideLayout494.xml"/><Relationship Id="rId1" Type="http://schemas.openxmlformats.org/officeDocument/2006/relationships/slideLayout" Target="../slideLayouts/slideLayout493.xml"/><Relationship Id="rId6" Type="http://schemas.openxmlformats.org/officeDocument/2006/relationships/slideLayout" Target="../slideLayouts/slideLayout498.xml"/><Relationship Id="rId11" Type="http://schemas.openxmlformats.org/officeDocument/2006/relationships/slideLayout" Target="../slideLayouts/slideLayout503.xml"/><Relationship Id="rId5" Type="http://schemas.openxmlformats.org/officeDocument/2006/relationships/slideLayout" Target="../slideLayouts/slideLayout497.xml"/><Relationship Id="rId10" Type="http://schemas.openxmlformats.org/officeDocument/2006/relationships/slideLayout" Target="../slideLayouts/slideLayout502.xml"/><Relationship Id="rId4" Type="http://schemas.openxmlformats.org/officeDocument/2006/relationships/slideLayout" Target="../slideLayouts/slideLayout496.xml"/><Relationship Id="rId9" Type="http://schemas.openxmlformats.org/officeDocument/2006/relationships/slideLayout" Target="../slideLayouts/slideLayout501.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512.xml"/><Relationship Id="rId13" Type="http://schemas.openxmlformats.org/officeDocument/2006/relationships/theme" Target="../theme/theme43.xml"/><Relationship Id="rId3" Type="http://schemas.openxmlformats.org/officeDocument/2006/relationships/slideLayout" Target="../slideLayouts/slideLayout507.xml"/><Relationship Id="rId7" Type="http://schemas.openxmlformats.org/officeDocument/2006/relationships/slideLayout" Target="../slideLayouts/slideLayout511.xml"/><Relationship Id="rId12" Type="http://schemas.openxmlformats.org/officeDocument/2006/relationships/slideLayout" Target="../slideLayouts/slideLayout516.xml"/><Relationship Id="rId2" Type="http://schemas.openxmlformats.org/officeDocument/2006/relationships/slideLayout" Target="../slideLayouts/slideLayout506.xml"/><Relationship Id="rId1" Type="http://schemas.openxmlformats.org/officeDocument/2006/relationships/slideLayout" Target="../slideLayouts/slideLayout505.xml"/><Relationship Id="rId6" Type="http://schemas.openxmlformats.org/officeDocument/2006/relationships/slideLayout" Target="../slideLayouts/slideLayout510.xml"/><Relationship Id="rId11" Type="http://schemas.openxmlformats.org/officeDocument/2006/relationships/slideLayout" Target="../slideLayouts/slideLayout515.xml"/><Relationship Id="rId5" Type="http://schemas.openxmlformats.org/officeDocument/2006/relationships/slideLayout" Target="../slideLayouts/slideLayout509.xml"/><Relationship Id="rId10" Type="http://schemas.openxmlformats.org/officeDocument/2006/relationships/slideLayout" Target="../slideLayouts/slideLayout514.xml"/><Relationship Id="rId4" Type="http://schemas.openxmlformats.org/officeDocument/2006/relationships/slideLayout" Target="../slideLayouts/slideLayout508.xml"/><Relationship Id="rId9" Type="http://schemas.openxmlformats.org/officeDocument/2006/relationships/slideLayout" Target="../slideLayouts/slideLayout513.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524.xml"/><Relationship Id="rId13" Type="http://schemas.openxmlformats.org/officeDocument/2006/relationships/theme" Target="../theme/theme44.xml"/><Relationship Id="rId3" Type="http://schemas.openxmlformats.org/officeDocument/2006/relationships/slideLayout" Target="../slideLayouts/slideLayout519.xml"/><Relationship Id="rId7" Type="http://schemas.openxmlformats.org/officeDocument/2006/relationships/slideLayout" Target="../slideLayouts/slideLayout523.xml"/><Relationship Id="rId12" Type="http://schemas.openxmlformats.org/officeDocument/2006/relationships/slideLayout" Target="../slideLayouts/slideLayout528.xml"/><Relationship Id="rId2" Type="http://schemas.openxmlformats.org/officeDocument/2006/relationships/slideLayout" Target="../slideLayouts/slideLayout518.xml"/><Relationship Id="rId1" Type="http://schemas.openxmlformats.org/officeDocument/2006/relationships/slideLayout" Target="../slideLayouts/slideLayout517.xml"/><Relationship Id="rId6" Type="http://schemas.openxmlformats.org/officeDocument/2006/relationships/slideLayout" Target="../slideLayouts/slideLayout522.xml"/><Relationship Id="rId11" Type="http://schemas.openxmlformats.org/officeDocument/2006/relationships/slideLayout" Target="../slideLayouts/slideLayout527.xml"/><Relationship Id="rId5" Type="http://schemas.openxmlformats.org/officeDocument/2006/relationships/slideLayout" Target="../slideLayouts/slideLayout521.xml"/><Relationship Id="rId10" Type="http://schemas.openxmlformats.org/officeDocument/2006/relationships/slideLayout" Target="../slideLayouts/slideLayout526.xml"/><Relationship Id="rId4" Type="http://schemas.openxmlformats.org/officeDocument/2006/relationships/slideLayout" Target="../slideLayouts/slideLayout520.xml"/><Relationship Id="rId9" Type="http://schemas.openxmlformats.org/officeDocument/2006/relationships/slideLayout" Target="../slideLayouts/slideLayout5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8160923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397533600"/>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86693121"/>
      </p:ext>
    </p:extLst>
  </p:cSld>
  <p:clrMap bg1="dk1" tx1="lt1" bg2="dk2"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587796517"/>
      </p:ext>
    </p:extLst>
  </p:cSld>
  <p:clrMap bg1="dk1" tx1="lt1" bg2="dk2"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299946650"/>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075207798"/>
      </p:ext>
    </p:extLst>
  </p:cSld>
  <p:clrMap bg1="dk1" tx1="lt1" bg2="dk2"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62194344"/>
      </p:ext>
    </p:extLst>
  </p:cSld>
  <p:clrMap bg1="dk1" tx1="lt1" bg2="dk2"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848459631"/>
      </p:ext>
    </p:extLst>
  </p:cSld>
  <p:clrMap bg1="dk1" tx1="lt1" bg2="dk2"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230415130"/>
      </p:ext>
    </p:extLst>
  </p:cSld>
  <p:clrMap bg1="dk1" tx1="lt1" bg2="dk2" tx2="lt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07731669"/>
      </p:ext>
    </p:extLst>
  </p:cSld>
  <p:clrMap bg1="dk1" tx1="lt1" bg2="dk2" tx2="lt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799357939"/>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040359991"/>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456086302"/>
      </p:ext>
    </p:extLst>
  </p:cSld>
  <p:clrMap bg1="dk1" tx1="lt1" bg2="dk2" tx2="lt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579609360"/>
      </p:ext>
    </p:extLst>
  </p:cSld>
  <p:clrMap bg1="dk1" tx1="lt1" bg2="dk2" tx2="lt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369447143"/>
      </p:ext>
    </p:extLst>
  </p:cSld>
  <p:clrMap bg1="dk1" tx1="lt1" bg2="dk2" tx2="lt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038231251"/>
      </p:ext>
    </p:extLst>
  </p:cSld>
  <p:clrMap bg1="dk1" tx1="lt1" bg2="dk2" tx2="lt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6194706"/>
      </p:ext>
    </p:extLst>
  </p:cSld>
  <p:clrMap bg1="dk1" tx1="lt1" bg2="dk2" tx2="lt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571792177"/>
      </p:ext>
    </p:extLst>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056373989"/>
      </p:ext>
    </p:extLst>
  </p:cSld>
  <p:clrMap bg1="dk1" tx1="lt1" bg2="dk2" tx2="lt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407677907"/>
      </p:ext>
    </p:extLst>
  </p:cSld>
  <p:clrMap bg1="dk1" tx1="lt1" bg2="dk2" tx2="lt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13510993"/>
      </p:ext>
    </p:extLst>
  </p:cSld>
  <p:clrMap bg1="dk1" tx1="lt1" bg2="dk2"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713510498"/>
      </p:ext>
    </p:extLst>
  </p:cSld>
  <p:clrMap bg1="dk1" tx1="lt1" bg2="dk2" tx2="lt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7332362"/>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854350579"/>
      </p:ext>
    </p:extLst>
  </p:cSld>
  <p:clrMap bg1="dk1" tx1="lt1" bg2="dk2" tx2="lt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103541894"/>
      </p:ext>
    </p:extLst>
  </p:cSld>
  <p:clrMap bg1="dk1" tx1="lt1" bg2="dk2" tx2="lt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443299385"/>
      </p:ext>
    </p:extLst>
  </p:cSld>
  <p:clrMap bg1="dk1" tx1="lt1" bg2="dk2" tx2="lt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436874424"/>
      </p:ext>
    </p:extLst>
  </p:cSld>
  <p:clrMap bg1="dk1" tx1="lt1" bg2="dk2" tx2="lt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703564703"/>
      </p:ext>
    </p:extLst>
  </p:cSld>
  <p:clrMap bg1="dk1" tx1="lt1" bg2="dk2" tx2="lt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276363046"/>
      </p:ext>
    </p:extLst>
  </p:cSld>
  <p:clrMap bg1="dk1" tx1="lt1" bg2="dk2" tx2="lt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427805943"/>
      </p:ext>
    </p:extLst>
  </p:cSld>
  <p:clrMap bg1="dk1" tx1="lt1" bg2="dk2" tx2="lt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449527868"/>
      </p:ext>
    </p:extLst>
  </p:cSld>
  <p:clrMap bg1="dk1" tx1="lt1" bg2="dk2" tx2="lt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459897156"/>
      </p:ext>
    </p:extLst>
  </p:cSld>
  <p:clrMap bg1="dk1" tx1="lt1" bg2="dk2" tx2="lt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565036287"/>
      </p:ext>
    </p:extLst>
  </p:cSld>
  <p:clrMap bg1="dk1" tx1="lt1" bg2="dk2" tx2="lt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6"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98504019"/>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366846204"/>
      </p:ext>
    </p:extLst>
  </p:cSld>
  <p:clrMap bg1="dk1" tx1="lt1" bg2="dk2" tx2="lt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 id="2147484179"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721414152"/>
      </p:ext>
    </p:extLst>
  </p:cSld>
  <p:clrMap bg1="dk1" tx1="lt1" bg2="dk2" tx2="lt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768621628"/>
      </p:ext>
    </p:extLst>
  </p:cSld>
  <p:clrMap bg1="dk1" tx1="lt1" bg2="dk2" tx2="lt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227640227"/>
      </p:ext>
    </p:extLst>
  </p:cSld>
  <p:clrMap bg1="dk1" tx1="lt1" bg2="dk2" tx2="lt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 id="2147484218"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90475201"/>
      </p:ext>
    </p:extLst>
  </p:cSld>
  <p:clrMap bg1="dk1" tx1="lt1" bg2="dk2" tx2="lt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832479486"/>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815657696"/>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715624390"/>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275671757"/>
      </p:ext>
    </p:extLst>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B637044-19AB-41B0-84E6-A4A822C75F6C}" type="datetime1">
              <a:rPr lang="en-US" smtClean="0">
                <a:solidFill>
                  <a:prstClr val="white">
                    <a:shade val="50000"/>
                  </a:prstClr>
                </a:solidFill>
              </a:rPr>
              <a:pPr/>
              <a:t>7/31/2022</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533216704"/>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ransition>
    <p:wipe dir="d"/>
  </p:transition>
  <p:timing>
    <p:tnLst>
      <p:par>
        <p:cTn id="1" dur="indefinite" restart="never" nodeType="tmRoot"/>
      </p:par>
    </p:tnLst>
  </p:timing>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20.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3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4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5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0.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19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240.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25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0.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3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4.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336.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34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60.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372.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84.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3.xml"/><Relationship Id="rId1" Type="http://schemas.openxmlformats.org/officeDocument/2006/relationships/slideLayout" Target="../slideLayouts/slideLayout39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08.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4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3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4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5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6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80.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1.xml"/><Relationship Id="rId1" Type="http://schemas.openxmlformats.org/officeDocument/2006/relationships/slideLayout" Target="../slideLayouts/slideLayout49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04.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5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28.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0"/>
            <a:ext cx="6858000" cy="1981200"/>
          </a:xfrm>
        </p:spPr>
        <p:txBody>
          <a:bodyPr>
            <a:noAutofit/>
          </a:bodyPr>
          <a:lstStyle/>
          <a:p>
            <a:r>
              <a:rPr lang="en-US" sz="7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 TIMOTHY </a:t>
            </a:r>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CHAPTER 5</a:t>
            </a:r>
            <a:endParaRPr lang="en-US" sz="7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Slide Number Placeholder 5"/>
          <p:cNvSpPr txBox="1">
            <a:spLocks/>
          </p:cNvSpPr>
          <p:nvPr/>
        </p:nvSpPr>
        <p:spPr>
          <a:xfrm>
            <a:off x="8305800" y="6492875"/>
            <a:ext cx="609600" cy="365125"/>
          </a:xfrm>
          <a:prstGeom prst="rect">
            <a:avLst/>
          </a:prstGeom>
        </p:spPr>
        <p:txBody>
          <a:bodyPr/>
          <a:lstStyle/>
          <a:p>
            <a:pPr>
              <a:defRPr/>
            </a:pPr>
            <a:fld id="{69E29E33-B620-47F9-BB04-8846C2A5AFCC}" type="slidenum">
              <a:rPr lang="en-US" sz="1200">
                <a:solidFill>
                  <a:prstClr val="white"/>
                </a:solidFill>
              </a:rPr>
              <a:pPr>
                <a:defRPr/>
              </a:pPr>
              <a:t>1</a:t>
            </a:fld>
            <a:endParaRPr lang="en-US" sz="1200" dirty="0">
              <a:solidFill>
                <a:prstClr val="white"/>
              </a:solidFill>
            </a:endParaRPr>
          </a:p>
        </p:txBody>
      </p:sp>
      <p:sp>
        <p:nvSpPr>
          <p:cNvPr id="9" name="Rectangle 8"/>
          <p:cNvSpPr/>
          <p:nvPr/>
        </p:nvSpPr>
        <p:spPr>
          <a:xfrm>
            <a:off x="381000" y="62484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Tree>
    <p:extLst>
      <p:ext uri="{BB962C8B-B14F-4D97-AF65-F5344CB8AC3E}">
        <p14:creationId xmlns:p14="http://schemas.microsoft.com/office/powerpoint/2010/main" val="401669465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295400"/>
          </a:xfrm>
        </p:spPr>
        <p:txBody>
          <a:bodyPr>
            <a:noAutofit/>
          </a:bodyPr>
          <a:lstStyle/>
          <a:p>
            <a:r>
              <a:rPr lang="en-US" sz="3600" dirty="0" smtClean="0"/>
              <a:t>1 TIMOTHY 5:3-16 </a:t>
            </a:r>
            <a:r>
              <a:rPr lang="en-US" sz="3600" dirty="0"/>
              <a:t>CONCERNING </a:t>
            </a:r>
            <a:r>
              <a:rPr lang="en-US" sz="3600" dirty="0" smtClean="0"/>
              <a:t>WIDOWS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248107" y="963228"/>
            <a:ext cx="8847125" cy="1569660"/>
          </a:xfrm>
          <a:prstGeom prst="rect">
            <a:avLst/>
          </a:prstGeom>
          <a:noFill/>
        </p:spPr>
        <p:txBody>
          <a:bodyPr wrap="square" rtlCol="0">
            <a:spAutoFit/>
          </a:bodyPr>
          <a:lstStyle/>
          <a:p>
            <a:r>
              <a:rPr lang="en-US" sz="3200" b="1" dirty="0">
                <a:solidFill>
                  <a:srgbClr val="0070C0"/>
                </a:solidFill>
              </a:rPr>
              <a:t>5.5 </a:t>
            </a:r>
            <a:r>
              <a:rPr lang="en-US" sz="3200" b="1" dirty="0">
                <a:solidFill>
                  <a:prstClr val="white"/>
                </a:solidFill>
              </a:rPr>
              <a:t>Now she that is a widow indeed, and desolate, </a:t>
            </a:r>
            <a:r>
              <a:rPr lang="en-US" sz="3200" b="1" dirty="0" err="1">
                <a:solidFill>
                  <a:prstClr val="white"/>
                </a:solidFill>
              </a:rPr>
              <a:t>trusteth</a:t>
            </a:r>
            <a:r>
              <a:rPr lang="en-US" sz="3200" b="1" dirty="0">
                <a:solidFill>
                  <a:prstClr val="white"/>
                </a:solidFill>
              </a:rPr>
              <a:t> in God, and </a:t>
            </a:r>
            <a:r>
              <a:rPr lang="en-US" sz="3200" b="1" dirty="0" err="1">
                <a:solidFill>
                  <a:prstClr val="white"/>
                </a:solidFill>
              </a:rPr>
              <a:t>continueth</a:t>
            </a:r>
            <a:r>
              <a:rPr lang="en-US" sz="3200" b="1" dirty="0">
                <a:solidFill>
                  <a:prstClr val="white"/>
                </a:solidFill>
              </a:rPr>
              <a:t> in supplications and prayers night and day.</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10</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8" name="TextBox 7"/>
          <p:cNvSpPr txBox="1"/>
          <p:nvPr/>
        </p:nvSpPr>
        <p:spPr>
          <a:xfrm>
            <a:off x="263347" y="2361117"/>
            <a:ext cx="8859317" cy="4031873"/>
          </a:xfrm>
          <a:prstGeom prst="rect">
            <a:avLst/>
          </a:prstGeom>
          <a:noFill/>
        </p:spPr>
        <p:txBody>
          <a:bodyPr wrap="square" rtlCol="0">
            <a:spAutoFit/>
          </a:bodyPr>
          <a:lstStyle/>
          <a:p>
            <a:r>
              <a:rPr lang="en-US" sz="3200" dirty="0">
                <a:solidFill>
                  <a:srgbClr val="FFFF00"/>
                </a:solidFill>
              </a:rPr>
              <a:t>Here Paul alludes to a widow who is destitute</a:t>
            </a:r>
            <a:r>
              <a:rPr lang="en-US" sz="3200" dirty="0">
                <a:solidFill>
                  <a:srgbClr val="FFFF00"/>
                </a:solidFill>
              </a:rPr>
              <a:t>, </a:t>
            </a:r>
            <a:r>
              <a:rPr lang="en-US" sz="3200" dirty="0">
                <a:solidFill>
                  <a:srgbClr val="FFFF00"/>
                </a:solidFill>
              </a:rPr>
              <a:t>forsaken and reduced </a:t>
            </a:r>
            <a:r>
              <a:rPr lang="en-US" sz="3200" dirty="0">
                <a:solidFill>
                  <a:srgbClr val="FFFF00"/>
                </a:solidFill>
              </a:rPr>
              <a:t>to solitude, having neither children nor </a:t>
            </a:r>
            <a:r>
              <a:rPr lang="en-US" sz="3200" dirty="0">
                <a:solidFill>
                  <a:srgbClr val="FFFF00"/>
                </a:solidFill>
              </a:rPr>
              <a:t>any relatives </a:t>
            </a:r>
            <a:r>
              <a:rPr lang="en-US" sz="3200" dirty="0">
                <a:solidFill>
                  <a:srgbClr val="FFFF00"/>
                </a:solidFill>
              </a:rPr>
              <a:t>to </a:t>
            </a:r>
            <a:r>
              <a:rPr lang="en-US" sz="3200" dirty="0">
                <a:solidFill>
                  <a:srgbClr val="FFFF00"/>
                </a:solidFill>
              </a:rPr>
              <a:t>help her. She has </a:t>
            </a:r>
            <a:r>
              <a:rPr lang="en-US" sz="3200" dirty="0">
                <a:solidFill>
                  <a:srgbClr val="FFFF00"/>
                </a:solidFill>
              </a:rPr>
              <a:t>no </a:t>
            </a:r>
            <a:r>
              <a:rPr lang="en-US" sz="3200" dirty="0">
                <a:solidFill>
                  <a:srgbClr val="FFFF00"/>
                </a:solidFill>
              </a:rPr>
              <a:t>one </a:t>
            </a:r>
            <a:r>
              <a:rPr lang="en-US" sz="3200" dirty="0">
                <a:solidFill>
                  <a:srgbClr val="FFFF00"/>
                </a:solidFill>
              </a:rPr>
              <a:t>to </a:t>
            </a:r>
            <a:r>
              <a:rPr lang="en-US" sz="3200" dirty="0">
                <a:solidFill>
                  <a:srgbClr val="FFFF00"/>
                </a:solidFill>
              </a:rPr>
              <a:t>trust                                                                but God. She devotes her-                                                         self wholly </a:t>
            </a:r>
            <a:r>
              <a:rPr lang="en-US" sz="3200" dirty="0">
                <a:solidFill>
                  <a:srgbClr val="FFFF00"/>
                </a:solidFill>
              </a:rPr>
              <a:t>to the service </a:t>
            </a:r>
            <a:r>
              <a:rPr lang="en-US" sz="3200" dirty="0">
                <a:solidFill>
                  <a:srgbClr val="FFFF00"/>
                </a:solidFill>
              </a:rPr>
              <a:t>                                                          of God</a:t>
            </a:r>
            <a:r>
              <a:rPr lang="en-US" sz="3200" dirty="0">
                <a:solidFill>
                  <a:srgbClr val="FFFF00"/>
                </a:solidFill>
              </a:rPr>
              <a:t>, </a:t>
            </a:r>
            <a:r>
              <a:rPr lang="en-US" sz="3200" dirty="0">
                <a:solidFill>
                  <a:srgbClr val="FFFF00"/>
                </a:solidFill>
              </a:rPr>
              <a:t>praying                                                              </a:t>
            </a:r>
            <a:r>
              <a:rPr lang="en-US" sz="3200" dirty="0">
                <a:solidFill>
                  <a:srgbClr val="FFFF00"/>
                </a:solidFill>
              </a:rPr>
              <a:t>day </a:t>
            </a:r>
            <a:r>
              <a:rPr lang="en-US" sz="3200" dirty="0">
                <a:solidFill>
                  <a:srgbClr val="FFFF00"/>
                </a:solidFill>
              </a:rPr>
              <a:t>and night.                                                              </a:t>
            </a:r>
            <a:endParaRPr lang="en-US" sz="3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9065" y="4038094"/>
            <a:ext cx="3795712" cy="2637343"/>
          </a:xfrm>
          <a:prstGeom prst="rect">
            <a:avLst/>
          </a:prstGeom>
        </p:spPr>
      </p:pic>
    </p:spTree>
    <p:extLst>
      <p:ext uri="{BB962C8B-B14F-4D97-AF65-F5344CB8AC3E}">
        <p14:creationId xmlns:p14="http://schemas.microsoft.com/office/powerpoint/2010/main" val="293675441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99" y="-76200"/>
            <a:ext cx="8839200" cy="1295400"/>
          </a:xfrm>
        </p:spPr>
        <p:txBody>
          <a:bodyPr>
            <a:noAutofit/>
          </a:bodyPr>
          <a:lstStyle/>
          <a:p>
            <a:r>
              <a:rPr lang="en-US" sz="3600" dirty="0" smtClean="0"/>
              <a:t>1 TIMOTHY 5:3-16 </a:t>
            </a:r>
            <a:r>
              <a:rPr lang="en-US" sz="3600" dirty="0"/>
              <a:t>CONCERNING </a:t>
            </a:r>
            <a:r>
              <a:rPr lang="en-US" sz="3600" dirty="0" smtClean="0"/>
              <a:t>WIDOWS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364185" y="990600"/>
            <a:ext cx="8686800" cy="1077218"/>
          </a:xfrm>
          <a:prstGeom prst="rect">
            <a:avLst/>
          </a:prstGeom>
          <a:noFill/>
        </p:spPr>
        <p:txBody>
          <a:bodyPr wrap="square" rtlCol="0">
            <a:spAutoFit/>
          </a:bodyPr>
          <a:lstStyle/>
          <a:p>
            <a:r>
              <a:rPr lang="en-US" sz="3200" b="1" dirty="0">
                <a:solidFill>
                  <a:srgbClr val="0070C0"/>
                </a:solidFill>
              </a:rPr>
              <a:t>5.6 </a:t>
            </a:r>
            <a:r>
              <a:rPr lang="en-US" sz="3200" b="1" dirty="0">
                <a:solidFill>
                  <a:prstClr val="white"/>
                </a:solidFill>
              </a:rPr>
              <a:t>But she that </a:t>
            </a:r>
            <a:r>
              <a:rPr lang="en-US" sz="3200" b="1" dirty="0" err="1">
                <a:solidFill>
                  <a:prstClr val="white"/>
                </a:solidFill>
              </a:rPr>
              <a:t>liveth</a:t>
            </a:r>
            <a:r>
              <a:rPr lang="en-US" sz="3200" b="1" dirty="0">
                <a:solidFill>
                  <a:prstClr val="white"/>
                </a:solidFill>
              </a:rPr>
              <a:t> in pleasure is dead while she </a:t>
            </a:r>
            <a:r>
              <a:rPr lang="en-US" sz="3200" b="1" dirty="0" err="1">
                <a:solidFill>
                  <a:prstClr val="white"/>
                </a:solidFill>
              </a:rPr>
              <a:t>liveth</a:t>
            </a:r>
            <a:r>
              <a:rPr lang="en-US" sz="3200" b="1" dirty="0">
                <a:solidFill>
                  <a:prstClr val="white"/>
                </a:solidFill>
              </a:rPr>
              <a:t>.</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11</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8" name="TextBox 7"/>
          <p:cNvSpPr txBox="1"/>
          <p:nvPr/>
        </p:nvSpPr>
        <p:spPr>
          <a:xfrm>
            <a:off x="321632" y="1905000"/>
            <a:ext cx="8823350" cy="2062103"/>
          </a:xfrm>
          <a:prstGeom prst="rect">
            <a:avLst/>
          </a:prstGeom>
          <a:noFill/>
        </p:spPr>
        <p:txBody>
          <a:bodyPr wrap="square" rtlCol="0">
            <a:spAutoFit/>
          </a:bodyPr>
          <a:lstStyle/>
          <a:p>
            <a:r>
              <a:rPr lang="en-US" sz="3200" dirty="0">
                <a:solidFill>
                  <a:srgbClr val="FFFF00"/>
                </a:solidFill>
              </a:rPr>
              <a:t>Any woman </a:t>
            </a:r>
            <a:r>
              <a:rPr lang="en-US" sz="3200" dirty="0">
                <a:solidFill>
                  <a:srgbClr val="FFFF00"/>
                </a:solidFill>
              </a:rPr>
              <a:t>who lives for </a:t>
            </a:r>
            <a:r>
              <a:rPr lang="en-US" sz="3200" dirty="0">
                <a:solidFill>
                  <a:srgbClr val="FFFF00"/>
                </a:solidFill>
              </a:rPr>
              <a:t>pleasure is dead in </a:t>
            </a:r>
            <a:r>
              <a:rPr lang="en-US" sz="3200" dirty="0">
                <a:solidFill>
                  <a:srgbClr val="FFFF00"/>
                </a:solidFill>
              </a:rPr>
              <a:t>respect </a:t>
            </a:r>
            <a:r>
              <a:rPr lang="en-US" sz="3200" dirty="0">
                <a:solidFill>
                  <a:srgbClr val="FFFF00"/>
                </a:solidFill>
              </a:rPr>
              <a:t>to </a:t>
            </a:r>
            <a:r>
              <a:rPr lang="en-US" sz="3200" dirty="0">
                <a:solidFill>
                  <a:srgbClr val="FFFF00"/>
                </a:solidFill>
              </a:rPr>
              <a:t>God, whom she does not </a:t>
            </a:r>
            <a:r>
              <a:rPr lang="en-US" sz="3200" dirty="0">
                <a:solidFill>
                  <a:srgbClr val="FFFF00"/>
                </a:solidFill>
              </a:rPr>
              <a:t>serve. </a:t>
            </a:r>
            <a:r>
              <a:rPr lang="en-US" sz="3200" dirty="0">
                <a:solidFill>
                  <a:srgbClr val="FFFF00"/>
                </a:solidFill>
              </a:rPr>
              <a:t>She is spiritually dead</a:t>
            </a:r>
            <a:r>
              <a:rPr lang="en-US" sz="3200" dirty="0">
                <a:solidFill>
                  <a:srgbClr val="FFFF00"/>
                </a:solidFill>
              </a:rPr>
              <a:t>, </a:t>
            </a:r>
            <a:r>
              <a:rPr lang="en-US" sz="3200" dirty="0">
                <a:solidFill>
                  <a:srgbClr val="FFFF00"/>
                </a:solidFill>
              </a:rPr>
              <a:t>though </a:t>
            </a:r>
            <a:r>
              <a:rPr lang="en-US" sz="3200" dirty="0">
                <a:solidFill>
                  <a:srgbClr val="FFFF00"/>
                </a:solidFill>
              </a:rPr>
              <a:t>she may </a:t>
            </a:r>
            <a:r>
              <a:rPr lang="en-US" sz="3200" dirty="0">
                <a:solidFill>
                  <a:srgbClr val="FFFF00"/>
                </a:solidFill>
              </a:rPr>
              <a:t>still </a:t>
            </a:r>
            <a:r>
              <a:rPr lang="en-US" sz="3200" dirty="0">
                <a:solidFill>
                  <a:srgbClr val="FFFF00"/>
                </a:solidFill>
              </a:rPr>
              <a:t>be alive physically.</a:t>
            </a:r>
            <a:endParaRPr lang="en-US" sz="3200" dirty="0">
              <a:solidFill>
                <a:srgbClr val="FFFF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4217852"/>
            <a:ext cx="6923025" cy="2269085"/>
          </a:xfrm>
          <a:prstGeom prst="rect">
            <a:avLst/>
          </a:prstGeom>
        </p:spPr>
      </p:pic>
    </p:spTree>
    <p:extLst>
      <p:ext uri="{BB962C8B-B14F-4D97-AF65-F5344CB8AC3E}">
        <p14:creationId xmlns:p14="http://schemas.microsoft.com/office/powerpoint/2010/main" val="426091748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95400"/>
          </a:xfrm>
        </p:spPr>
        <p:txBody>
          <a:bodyPr>
            <a:noAutofit/>
          </a:bodyPr>
          <a:lstStyle/>
          <a:p>
            <a:r>
              <a:rPr lang="en-US" sz="3600" dirty="0" smtClean="0"/>
              <a:t>1 TIMOTHY 5:3-16 </a:t>
            </a:r>
            <a:r>
              <a:rPr lang="en-US" sz="3600" dirty="0"/>
              <a:t>CONCERNING </a:t>
            </a:r>
            <a:r>
              <a:rPr lang="en-US" sz="3600" dirty="0" smtClean="0"/>
              <a:t>WIDOWS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388925" y="1295400"/>
            <a:ext cx="8686800" cy="1077218"/>
          </a:xfrm>
          <a:prstGeom prst="rect">
            <a:avLst/>
          </a:prstGeom>
          <a:noFill/>
        </p:spPr>
        <p:txBody>
          <a:bodyPr wrap="square" rtlCol="0">
            <a:spAutoFit/>
          </a:bodyPr>
          <a:lstStyle/>
          <a:p>
            <a:r>
              <a:rPr lang="en-US" sz="3200" b="1" dirty="0">
                <a:solidFill>
                  <a:srgbClr val="0070C0"/>
                </a:solidFill>
              </a:rPr>
              <a:t>5.7 </a:t>
            </a:r>
            <a:r>
              <a:rPr lang="en-US" sz="3200" b="1" dirty="0">
                <a:solidFill>
                  <a:prstClr val="white"/>
                </a:solidFill>
              </a:rPr>
              <a:t>And these things give in charge, that they may be blameless.</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12</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8" name="TextBox 7"/>
          <p:cNvSpPr txBox="1"/>
          <p:nvPr/>
        </p:nvSpPr>
        <p:spPr>
          <a:xfrm>
            <a:off x="367154" y="2286000"/>
            <a:ext cx="8823350" cy="1569660"/>
          </a:xfrm>
          <a:prstGeom prst="rect">
            <a:avLst/>
          </a:prstGeom>
          <a:noFill/>
        </p:spPr>
        <p:txBody>
          <a:bodyPr wrap="square" rtlCol="0">
            <a:spAutoFit/>
          </a:bodyPr>
          <a:lstStyle/>
          <a:p>
            <a:r>
              <a:rPr lang="en-US" sz="3200" dirty="0">
                <a:solidFill>
                  <a:srgbClr val="FFFF00"/>
                </a:solidFill>
              </a:rPr>
              <a:t>The charge is given to the leaders of the church  to carryout </a:t>
            </a:r>
            <a:r>
              <a:rPr lang="en-US" sz="3200" dirty="0">
                <a:solidFill>
                  <a:srgbClr val="FFFF00"/>
                </a:solidFill>
              </a:rPr>
              <a:t>these responsibilities </a:t>
            </a:r>
            <a:r>
              <a:rPr lang="en-US" sz="3200" dirty="0">
                <a:solidFill>
                  <a:srgbClr val="FFFF00"/>
                </a:solidFill>
              </a:rPr>
              <a:t>regarding those who were “widows indeed.”</a:t>
            </a:r>
            <a:endParaRPr lang="en-US" sz="3200" dirty="0">
              <a:solidFill>
                <a:srgbClr val="FFFF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2605" y="4091823"/>
            <a:ext cx="4952841" cy="2314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2815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circle(in)">
                                      <p:cBhvr>
                                        <p:cTn id="2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95400"/>
          </a:xfrm>
        </p:spPr>
        <p:txBody>
          <a:bodyPr>
            <a:noAutofit/>
          </a:bodyPr>
          <a:lstStyle/>
          <a:p>
            <a:r>
              <a:rPr lang="en-US" sz="3600" dirty="0" smtClean="0"/>
              <a:t>1 TIMOTHY 5:3-16 </a:t>
            </a:r>
            <a:r>
              <a:rPr lang="en-US" sz="3600" dirty="0"/>
              <a:t>CONCERNING </a:t>
            </a:r>
            <a:r>
              <a:rPr lang="en-US" sz="3600" dirty="0" smtClean="0"/>
              <a:t>WIDOWS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388925" y="1295400"/>
            <a:ext cx="8686800" cy="1569660"/>
          </a:xfrm>
          <a:prstGeom prst="rect">
            <a:avLst/>
          </a:prstGeom>
          <a:noFill/>
        </p:spPr>
        <p:txBody>
          <a:bodyPr wrap="square" rtlCol="0">
            <a:spAutoFit/>
          </a:bodyPr>
          <a:lstStyle/>
          <a:p>
            <a:r>
              <a:rPr lang="en-US" sz="3200" b="1" dirty="0">
                <a:solidFill>
                  <a:srgbClr val="0070C0"/>
                </a:solidFill>
              </a:rPr>
              <a:t>5.8 </a:t>
            </a:r>
            <a:r>
              <a:rPr lang="en-US" sz="3200" b="1" dirty="0">
                <a:solidFill>
                  <a:prstClr val="white"/>
                </a:solidFill>
              </a:rPr>
              <a:t>But if any provide not for his own, and specially for those of his own house, he hath denied the faith, and is worse than an infidel.</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13</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8" name="TextBox 7"/>
          <p:cNvSpPr txBox="1"/>
          <p:nvPr/>
        </p:nvSpPr>
        <p:spPr>
          <a:xfrm>
            <a:off x="421582" y="2743200"/>
            <a:ext cx="8722418" cy="2062103"/>
          </a:xfrm>
          <a:prstGeom prst="rect">
            <a:avLst/>
          </a:prstGeom>
          <a:noFill/>
        </p:spPr>
        <p:txBody>
          <a:bodyPr wrap="square" rtlCol="0">
            <a:spAutoFit/>
          </a:bodyPr>
          <a:lstStyle/>
          <a:p>
            <a:r>
              <a:rPr lang="en-US" sz="3200" dirty="0">
                <a:solidFill>
                  <a:srgbClr val="FFFF00"/>
                </a:solidFill>
              </a:rPr>
              <a:t>Though the church has a significant responsibility to widows, family members of those in need have a much greater responsibility. </a:t>
            </a:r>
            <a:endParaRPr lang="en-US" sz="3200" dirty="0">
              <a:solidFill>
                <a:srgbClr val="FFFF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199" y="4254349"/>
            <a:ext cx="4982779" cy="2527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641366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circle(in)">
                                      <p:cBhvr>
                                        <p:cTn id="2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95400"/>
          </a:xfrm>
        </p:spPr>
        <p:txBody>
          <a:bodyPr>
            <a:noAutofit/>
          </a:bodyPr>
          <a:lstStyle/>
          <a:p>
            <a:r>
              <a:rPr lang="en-US" sz="3600" dirty="0" smtClean="0"/>
              <a:t>1 TIMOTHY 5:3-16 </a:t>
            </a:r>
            <a:r>
              <a:rPr lang="en-US" sz="3600" dirty="0"/>
              <a:t>CONCERNING </a:t>
            </a:r>
            <a:r>
              <a:rPr lang="en-US" sz="3600" dirty="0" smtClean="0"/>
              <a:t>WIDOWS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14</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3" name="TextBox 2"/>
          <p:cNvSpPr txBox="1"/>
          <p:nvPr/>
        </p:nvSpPr>
        <p:spPr>
          <a:xfrm>
            <a:off x="568539" y="1371600"/>
            <a:ext cx="7883176" cy="1569660"/>
          </a:xfrm>
          <a:prstGeom prst="rect">
            <a:avLst/>
          </a:prstGeom>
          <a:noFill/>
        </p:spPr>
        <p:txBody>
          <a:bodyPr wrap="square" rtlCol="0">
            <a:spAutoFit/>
          </a:bodyPr>
          <a:lstStyle/>
          <a:p>
            <a:r>
              <a:rPr lang="en-US" sz="3200" dirty="0">
                <a:solidFill>
                  <a:srgbClr val="FFFF00"/>
                </a:solidFill>
              </a:rPr>
              <a:t>Failure to take care of one’s family is equal to denying the faith and worse than a non-believer.</a:t>
            </a:r>
          </a:p>
        </p:txBody>
      </p:sp>
    </p:spTree>
    <p:extLst>
      <p:ext uri="{BB962C8B-B14F-4D97-AF65-F5344CB8AC3E}">
        <p14:creationId xmlns:p14="http://schemas.microsoft.com/office/powerpoint/2010/main" val="119535903"/>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95400"/>
          </a:xfrm>
        </p:spPr>
        <p:txBody>
          <a:bodyPr>
            <a:noAutofit/>
          </a:bodyPr>
          <a:lstStyle/>
          <a:p>
            <a:r>
              <a:rPr lang="en-US" sz="3600" dirty="0" smtClean="0"/>
              <a:t>1 TIMOTHY 5:3-16 </a:t>
            </a:r>
            <a:r>
              <a:rPr lang="en-US" sz="3600" dirty="0"/>
              <a:t>CONCERNING </a:t>
            </a:r>
            <a:r>
              <a:rPr lang="en-US" sz="3600" dirty="0" smtClean="0"/>
              <a:t>WIDOWS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388925" y="1295400"/>
            <a:ext cx="8686800" cy="1569660"/>
          </a:xfrm>
          <a:prstGeom prst="rect">
            <a:avLst/>
          </a:prstGeom>
          <a:noFill/>
        </p:spPr>
        <p:txBody>
          <a:bodyPr wrap="square" rtlCol="0">
            <a:spAutoFit/>
          </a:bodyPr>
          <a:lstStyle/>
          <a:p>
            <a:r>
              <a:rPr lang="en-US" sz="3200" b="1" dirty="0">
                <a:solidFill>
                  <a:srgbClr val="0070C0"/>
                </a:solidFill>
              </a:rPr>
              <a:t>5.9 </a:t>
            </a:r>
            <a:r>
              <a:rPr lang="en-US" sz="3200" b="1" dirty="0">
                <a:solidFill>
                  <a:prstClr val="white"/>
                </a:solidFill>
              </a:rPr>
              <a:t>Let not a widow be taken into the number under threescore years old, having been the wife of one man,</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15</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8" name="TextBox 7"/>
          <p:cNvSpPr txBox="1"/>
          <p:nvPr/>
        </p:nvSpPr>
        <p:spPr>
          <a:xfrm>
            <a:off x="388925" y="2743200"/>
            <a:ext cx="8686800" cy="4031873"/>
          </a:xfrm>
          <a:prstGeom prst="rect">
            <a:avLst/>
          </a:prstGeom>
          <a:noFill/>
        </p:spPr>
        <p:txBody>
          <a:bodyPr wrap="square" rtlCol="0">
            <a:spAutoFit/>
          </a:bodyPr>
          <a:lstStyle/>
          <a:p>
            <a:r>
              <a:rPr lang="en-US" sz="3200" dirty="0">
                <a:solidFill>
                  <a:srgbClr val="FFFF00"/>
                </a:solidFill>
              </a:rPr>
              <a:t>Here Paul is </a:t>
            </a:r>
            <a:r>
              <a:rPr lang="en-US" sz="3200" dirty="0">
                <a:solidFill>
                  <a:srgbClr val="FFFF00"/>
                </a:solidFill>
              </a:rPr>
              <a:t>speaking of widows </a:t>
            </a:r>
            <a:r>
              <a:rPr lang="en-US" sz="3200" dirty="0">
                <a:solidFill>
                  <a:srgbClr val="FFFF00"/>
                </a:solidFill>
              </a:rPr>
              <a:t>who were </a:t>
            </a:r>
            <a:r>
              <a:rPr lang="en-US" sz="3200" dirty="0">
                <a:solidFill>
                  <a:srgbClr val="FFFF00"/>
                </a:solidFill>
              </a:rPr>
              <a:t>not to be taken under the church's </a:t>
            </a:r>
            <a:r>
              <a:rPr lang="en-US" sz="3200" dirty="0">
                <a:solidFill>
                  <a:srgbClr val="FFFF00"/>
                </a:solidFill>
              </a:rPr>
              <a:t>care if they were under threescore(60) </a:t>
            </a:r>
            <a:r>
              <a:rPr lang="en-US" sz="3200" dirty="0">
                <a:solidFill>
                  <a:srgbClr val="FFFF00"/>
                </a:solidFill>
              </a:rPr>
              <a:t>years </a:t>
            </a:r>
            <a:r>
              <a:rPr lang="en-US" sz="3200" dirty="0">
                <a:solidFill>
                  <a:srgbClr val="FFFF00"/>
                </a:solidFill>
              </a:rPr>
              <a:t>old. It </a:t>
            </a:r>
            <a:r>
              <a:rPr lang="en-US" sz="3200" dirty="0">
                <a:solidFill>
                  <a:srgbClr val="FFFF00"/>
                </a:solidFill>
              </a:rPr>
              <a:t>might be </a:t>
            </a:r>
            <a:r>
              <a:rPr lang="en-US" sz="3200" dirty="0">
                <a:solidFill>
                  <a:srgbClr val="FFFF00"/>
                </a:solidFill>
              </a:rPr>
              <a:t>thought that widows under </a:t>
            </a:r>
            <a:r>
              <a:rPr lang="en-US" sz="3200" dirty="0">
                <a:solidFill>
                  <a:srgbClr val="FFFF00"/>
                </a:solidFill>
              </a:rPr>
              <a:t>age </a:t>
            </a:r>
            <a:r>
              <a:rPr lang="en-US" sz="3200" dirty="0">
                <a:solidFill>
                  <a:srgbClr val="FFFF00"/>
                </a:solidFill>
              </a:rPr>
              <a:t>60 would likely remarry</a:t>
            </a:r>
            <a:r>
              <a:rPr lang="en-US" sz="3200" dirty="0">
                <a:solidFill>
                  <a:srgbClr val="FFFF00"/>
                </a:solidFill>
              </a:rPr>
              <a:t>, and so not be desolate, </a:t>
            </a:r>
            <a:r>
              <a:rPr lang="en-US" sz="3200" dirty="0">
                <a:solidFill>
                  <a:srgbClr val="FFFF00"/>
                </a:solidFill>
              </a:rPr>
              <a:t>or </a:t>
            </a:r>
            <a:r>
              <a:rPr lang="en-US" sz="3200" dirty="0">
                <a:solidFill>
                  <a:srgbClr val="FFFF00"/>
                </a:solidFill>
              </a:rPr>
              <a:t>they might be capable of </a:t>
            </a:r>
            <a:r>
              <a:rPr lang="en-US" sz="3200" dirty="0">
                <a:solidFill>
                  <a:srgbClr val="FFFF00"/>
                </a:solidFill>
              </a:rPr>
              <a:t>labor</a:t>
            </a:r>
            <a:r>
              <a:rPr lang="en-US" sz="3200" dirty="0">
                <a:solidFill>
                  <a:srgbClr val="FFFF00"/>
                </a:solidFill>
              </a:rPr>
              <a:t>, </a:t>
            </a:r>
            <a:r>
              <a:rPr lang="en-US" sz="3200" dirty="0">
                <a:solidFill>
                  <a:srgbClr val="FFFF00"/>
                </a:solidFill>
              </a:rPr>
              <a:t>and </a:t>
            </a:r>
            <a:r>
              <a:rPr lang="en-US" sz="3200" dirty="0">
                <a:solidFill>
                  <a:srgbClr val="FFFF00"/>
                </a:solidFill>
              </a:rPr>
              <a:t>taking care of themselves</a:t>
            </a:r>
            <a:r>
              <a:rPr lang="en-US" sz="3200" dirty="0">
                <a:solidFill>
                  <a:srgbClr val="FFFF00"/>
                </a:solidFill>
              </a:rPr>
              <a:t>. However, Paul excluded widows who </a:t>
            </a:r>
            <a:r>
              <a:rPr lang="en-US" sz="3200" dirty="0">
                <a:solidFill>
                  <a:srgbClr val="FFFF00"/>
                </a:solidFill>
              </a:rPr>
              <a:t>had been guilty of </a:t>
            </a:r>
            <a:r>
              <a:rPr lang="en-US" sz="3200" dirty="0">
                <a:solidFill>
                  <a:srgbClr val="FFFF00"/>
                </a:solidFill>
              </a:rPr>
              <a:t>putting away their</a:t>
            </a:r>
            <a:endParaRPr lang="en-US" sz="3200" dirty="0">
              <a:solidFill>
                <a:srgbClr val="FFFF00"/>
              </a:solidFill>
            </a:endParaRPr>
          </a:p>
        </p:txBody>
      </p:sp>
    </p:spTree>
    <p:extLst>
      <p:ext uri="{BB962C8B-B14F-4D97-AF65-F5344CB8AC3E}">
        <p14:creationId xmlns:p14="http://schemas.microsoft.com/office/powerpoint/2010/main" val="262068694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95400"/>
          </a:xfrm>
        </p:spPr>
        <p:txBody>
          <a:bodyPr>
            <a:noAutofit/>
          </a:bodyPr>
          <a:lstStyle/>
          <a:p>
            <a:r>
              <a:rPr lang="en-US" sz="3600" dirty="0" smtClean="0"/>
              <a:t>1 TIMOTHY 5:3-16 </a:t>
            </a:r>
            <a:r>
              <a:rPr lang="en-US" sz="3600" dirty="0"/>
              <a:t>CONCERNING </a:t>
            </a:r>
            <a:r>
              <a:rPr lang="en-US" sz="3600" dirty="0" smtClean="0"/>
              <a:t>WIDOWS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16</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8" name="TextBox 7"/>
          <p:cNvSpPr txBox="1"/>
          <p:nvPr/>
        </p:nvSpPr>
        <p:spPr>
          <a:xfrm>
            <a:off x="449179" y="1295400"/>
            <a:ext cx="8686800" cy="584775"/>
          </a:xfrm>
          <a:prstGeom prst="rect">
            <a:avLst/>
          </a:prstGeom>
          <a:noFill/>
        </p:spPr>
        <p:txBody>
          <a:bodyPr wrap="square" rtlCol="0">
            <a:spAutoFit/>
          </a:bodyPr>
          <a:lstStyle/>
          <a:p>
            <a:r>
              <a:rPr lang="en-US" sz="3200" dirty="0">
                <a:solidFill>
                  <a:srgbClr val="FFFF00"/>
                </a:solidFill>
              </a:rPr>
              <a:t>husband</a:t>
            </a:r>
            <a:r>
              <a:rPr lang="en-US" sz="3200" dirty="0">
                <a:solidFill>
                  <a:srgbClr val="FFFF00"/>
                </a:solidFill>
              </a:rPr>
              <a:t>, and </a:t>
            </a:r>
            <a:r>
              <a:rPr lang="en-US" sz="3200" dirty="0">
                <a:solidFill>
                  <a:srgbClr val="FFFF00"/>
                </a:solidFill>
              </a:rPr>
              <a:t>marring another.</a:t>
            </a:r>
            <a:endParaRPr lang="en-US" sz="3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209800"/>
            <a:ext cx="6835481" cy="3200400"/>
          </a:xfrm>
          <a:prstGeom prst="rect">
            <a:avLst/>
          </a:prstGeom>
        </p:spPr>
      </p:pic>
    </p:spTree>
    <p:extLst>
      <p:ext uri="{BB962C8B-B14F-4D97-AF65-F5344CB8AC3E}">
        <p14:creationId xmlns:p14="http://schemas.microsoft.com/office/powerpoint/2010/main" val="322449487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dirty="0" smtClean="0"/>
              <a:t>1 TIMOTHY 5:3-16 </a:t>
            </a:r>
            <a:r>
              <a:rPr lang="en-US" sz="3600" dirty="0"/>
              <a:t>CONCERNING </a:t>
            </a:r>
            <a:r>
              <a:rPr lang="en-US" sz="3600" dirty="0" smtClean="0"/>
              <a:t>WIDOWS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425020" y="970011"/>
            <a:ext cx="8686800" cy="2554545"/>
          </a:xfrm>
          <a:prstGeom prst="rect">
            <a:avLst/>
          </a:prstGeom>
          <a:noFill/>
        </p:spPr>
        <p:txBody>
          <a:bodyPr wrap="square" rtlCol="0">
            <a:spAutoFit/>
          </a:bodyPr>
          <a:lstStyle/>
          <a:p>
            <a:r>
              <a:rPr lang="en-US" sz="3200" b="1" dirty="0">
                <a:solidFill>
                  <a:srgbClr val="0070C0"/>
                </a:solidFill>
              </a:rPr>
              <a:t>5.10 </a:t>
            </a:r>
            <a:r>
              <a:rPr lang="en-US" sz="3200" b="1" dirty="0">
                <a:solidFill>
                  <a:prstClr val="white"/>
                </a:solidFill>
              </a:rPr>
              <a:t>Well reported of for good works; if she have brought up children, if she have lodged strangers, if she have washed the saints' feet, if she have relieved the afflicted, if she have diligently followed every good work.</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17</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8" name="TextBox 7"/>
          <p:cNvSpPr txBox="1"/>
          <p:nvPr/>
        </p:nvSpPr>
        <p:spPr>
          <a:xfrm>
            <a:off x="404967" y="3330602"/>
            <a:ext cx="8856007" cy="3539430"/>
          </a:xfrm>
          <a:prstGeom prst="rect">
            <a:avLst/>
          </a:prstGeom>
          <a:noFill/>
        </p:spPr>
        <p:txBody>
          <a:bodyPr wrap="square" rtlCol="0">
            <a:spAutoFit/>
          </a:bodyPr>
          <a:lstStyle/>
          <a:p>
            <a:r>
              <a:rPr lang="en-US" sz="3200" dirty="0">
                <a:solidFill>
                  <a:srgbClr val="FFFF00"/>
                </a:solidFill>
              </a:rPr>
              <a:t>This verse continues Paul's description of the "true widows" who are to be prioritized as the church seeks to provide material support. In addition to the two requirements in </a:t>
            </a:r>
            <a:r>
              <a:rPr lang="en-US" sz="3200" dirty="0">
                <a:solidFill>
                  <a:srgbClr val="FFFF00"/>
                </a:solidFill>
              </a:rPr>
              <a:t>the previous verse, </a:t>
            </a:r>
            <a:r>
              <a:rPr lang="en-US" sz="3200" dirty="0">
                <a:solidFill>
                  <a:srgbClr val="FFFF00"/>
                </a:solidFill>
              </a:rPr>
              <a:t>Paul now gives five specific requirements and a general summary. </a:t>
            </a:r>
            <a:r>
              <a:rPr lang="en-US" sz="3200" dirty="0">
                <a:solidFill>
                  <a:srgbClr val="FFFF00"/>
                </a:solidFill>
              </a:rPr>
              <a:t>1) </a:t>
            </a:r>
            <a:r>
              <a:rPr lang="en-US" sz="3200" dirty="0">
                <a:solidFill>
                  <a:srgbClr val="FFFF00"/>
                </a:solidFill>
              </a:rPr>
              <a:t>T</a:t>
            </a:r>
            <a:r>
              <a:rPr lang="en-US" sz="3200" dirty="0">
                <a:solidFill>
                  <a:srgbClr val="FFFF00"/>
                </a:solidFill>
              </a:rPr>
              <a:t>he woman should </a:t>
            </a:r>
            <a:r>
              <a:rPr lang="en-US" sz="3200" dirty="0">
                <a:solidFill>
                  <a:srgbClr val="FFFF00"/>
                </a:solidFill>
              </a:rPr>
              <a:t>have a reputation of </a:t>
            </a:r>
            <a:r>
              <a:rPr lang="en-US" sz="3200" dirty="0">
                <a:solidFill>
                  <a:srgbClr val="FFFF00"/>
                </a:solidFill>
              </a:rPr>
              <a:t>Christian</a:t>
            </a:r>
            <a:endParaRPr lang="en-US" sz="3200" dirty="0">
              <a:solidFill>
                <a:srgbClr val="FFFF00"/>
              </a:solidFill>
            </a:endParaRPr>
          </a:p>
        </p:txBody>
      </p:sp>
    </p:spTree>
    <p:extLst>
      <p:ext uri="{BB962C8B-B14F-4D97-AF65-F5344CB8AC3E}">
        <p14:creationId xmlns:p14="http://schemas.microsoft.com/office/powerpoint/2010/main" val="99800309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053"/>
            <a:ext cx="8839200" cy="1295400"/>
          </a:xfrm>
        </p:spPr>
        <p:txBody>
          <a:bodyPr>
            <a:noAutofit/>
          </a:bodyPr>
          <a:lstStyle/>
          <a:p>
            <a:r>
              <a:rPr lang="en-US" sz="3600" dirty="0" smtClean="0"/>
              <a:t>1 TIMOTHY 5:3-16 </a:t>
            </a:r>
            <a:r>
              <a:rPr lang="en-US" sz="3600" dirty="0"/>
              <a:t>CONCERNING </a:t>
            </a:r>
            <a:r>
              <a:rPr lang="en-US" sz="3600" dirty="0" smtClean="0"/>
              <a:t>WIDOWS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18</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8" name="TextBox 7"/>
          <p:cNvSpPr txBox="1"/>
          <p:nvPr/>
        </p:nvSpPr>
        <p:spPr>
          <a:xfrm>
            <a:off x="287993" y="1143000"/>
            <a:ext cx="8856007" cy="5509200"/>
          </a:xfrm>
          <a:prstGeom prst="rect">
            <a:avLst/>
          </a:prstGeom>
          <a:noFill/>
        </p:spPr>
        <p:txBody>
          <a:bodyPr wrap="square" rtlCol="0">
            <a:spAutoFit/>
          </a:bodyPr>
          <a:lstStyle/>
          <a:p>
            <a:r>
              <a:rPr lang="en-US" sz="3200" dirty="0">
                <a:solidFill>
                  <a:srgbClr val="FFFF00"/>
                </a:solidFill>
              </a:rPr>
              <a:t>conduct. </a:t>
            </a:r>
            <a:r>
              <a:rPr lang="en-US" sz="3200" dirty="0">
                <a:solidFill>
                  <a:srgbClr val="FFFF00"/>
                </a:solidFill>
              </a:rPr>
              <a:t>2) </a:t>
            </a:r>
            <a:r>
              <a:rPr lang="en-US" sz="3200" dirty="0">
                <a:solidFill>
                  <a:srgbClr val="FFFF00"/>
                </a:solidFill>
              </a:rPr>
              <a:t>S</a:t>
            </a:r>
            <a:r>
              <a:rPr lang="en-US" sz="3200" dirty="0">
                <a:solidFill>
                  <a:srgbClr val="FFFF00"/>
                </a:solidFill>
              </a:rPr>
              <a:t>he actually cared for </a:t>
            </a:r>
            <a:r>
              <a:rPr lang="en-US" sz="3200" dirty="0">
                <a:solidFill>
                  <a:srgbClr val="FFFF00"/>
                </a:solidFill>
              </a:rPr>
              <a:t>children she might have </a:t>
            </a:r>
            <a:r>
              <a:rPr lang="en-US" sz="3200" dirty="0">
                <a:solidFill>
                  <a:srgbClr val="FFFF00"/>
                </a:solidFill>
              </a:rPr>
              <a:t>had </a:t>
            </a:r>
            <a:r>
              <a:rPr lang="en-US" sz="3200" dirty="0">
                <a:solidFill>
                  <a:srgbClr val="FFFF00"/>
                </a:solidFill>
              </a:rPr>
              <a:t>without abandoning </a:t>
            </a:r>
            <a:r>
              <a:rPr lang="en-US" sz="3200" dirty="0">
                <a:solidFill>
                  <a:srgbClr val="FFFF00"/>
                </a:solidFill>
              </a:rPr>
              <a:t>them. 3) She has </a:t>
            </a:r>
            <a:r>
              <a:rPr lang="en-US" sz="3200" dirty="0">
                <a:solidFill>
                  <a:srgbClr val="FFFF00"/>
                </a:solidFill>
              </a:rPr>
              <a:t>a reputation for </a:t>
            </a:r>
            <a:r>
              <a:rPr lang="en-US" sz="3200" dirty="0">
                <a:solidFill>
                  <a:srgbClr val="FFFF00"/>
                </a:solidFill>
              </a:rPr>
              <a:t>hospitality. 4) She performed the </a:t>
            </a:r>
            <a:r>
              <a:rPr lang="en-US" sz="3200" dirty="0">
                <a:solidFill>
                  <a:srgbClr val="FFFF00"/>
                </a:solidFill>
              </a:rPr>
              <a:t>literal act of washing feet </a:t>
            </a:r>
            <a:r>
              <a:rPr lang="en-US" sz="3200" dirty="0">
                <a:solidFill>
                  <a:srgbClr val="FFFF00"/>
                </a:solidFill>
              </a:rPr>
              <a:t>which is a </a:t>
            </a:r>
            <a:r>
              <a:rPr lang="en-US" sz="3200" dirty="0">
                <a:solidFill>
                  <a:srgbClr val="FFFF00"/>
                </a:solidFill>
              </a:rPr>
              <a:t>general reference to serving others. </a:t>
            </a:r>
            <a:r>
              <a:rPr lang="en-US" sz="3200" dirty="0">
                <a:solidFill>
                  <a:srgbClr val="FFFF00"/>
                </a:solidFill>
              </a:rPr>
              <a:t>5) She </a:t>
            </a:r>
            <a:r>
              <a:rPr lang="en-US" sz="3200" dirty="0">
                <a:solidFill>
                  <a:srgbClr val="FFFF00"/>
                </a:solidFill>
              </a:rPr>
              <a:t>relieved the </a:t>
            </a:r>
            <a:r>
              <a:rPr lang="en-US" sz="3200" dirty="0">
                <a:solidFill>
                  <a:srgbClr val="FFFF00"/>
                </a:solidFill>
              </a:rPr>
              <a:t>afflicted; either </a:t>
            </a:r>
            <a:r>
              <a:rPr lang="en-US" sz="3200" dirty="0">
                <a:solidFill>
                  <a:srgbClr val="FFFF00"/>
                </a:solidFill>
              </a:rPr>
              <a:t>in body, with her purse; or in mind, by visiting them, and speaking </a:t>
            </a:r>
            <a:r>
              <a:rPr lang="en-US" sz="3200" dirty="0">
                <a:solidFill>
                  <a:srgbClr val="FFFF00"/>
                </a:solidFill>
              </a:rPr>
              <a:t>comfort </a:t>
            </a:r>
            <a:r>
              <a:rPr lang="en-US" sz="3200" dirty="0">
                <a:solidFill>
                  <a:srgbClr val="FFFF00"/>
                </a:solidFill>
              </a:rPr>
              <a:t>to </a:t>
            </a:r>
            <a:r>
              <a:rPr lang="en-US" sz="3200" dirty="0">
                <a:solidFill>
                  <a:srgbClr val="FFFF00"/>
                </a:solidFill>
              </a:rPr>
              <a:t>them. He concludes </a:t>
            </a:r>
            <a:r>
              <a:rPr lang="en-US" sz="3200" dirty="0">
                <a:solidFill>
                  <a:srgbClr val="FFFF00"/>
                </a:solidFill>
              </a:rPr>
              <a:t>with a general summary, indicating that the woman should be known for her commitment to Christ-like </a:t>
            </a:r>
            <a:r>
              <a:rPr lang="en-US" sz="3200" dirty="0">
                <a:solidFill>
                  <a:srgbClr val="FFFF00"/>
                </a:solidFill>
              </a:rPr>
              <a:t>behavior.</a:t>
            </a:r>
            <a:endParaRPr lang="en-US" sz="3200" dirty="0">
              <a:solidFill>
                <a:srgbClr val="FFFF00"/>
              </a:solidFill>
            </a:endParaRPr>
          </a:p>
        </p:txBody>
      </p:sp>
    </p:spTree>
    <p:extLst>
      <p:ext uri="{BB962C8B-B14F-4D97-AF65-F5344CB8AC3E}">
        <p14:creationId xmlns:p14="http://schemas.microsoft.com/office/powerpoint/2010/main" val="10997301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95400"/>
          </a:xfrm>
        </p:spPr>
        <p:txBody>
          <a:bodyPr>
            <a:noAutofit/>
          </a:bodyPr>
          <a:lstStyle/>
          <a:p>
            <a:r>
              <a:rPr lang="en-US" sz="3600" dirty="0" smtClean="0"/>
              <a:t>1 TIMOTHY 5:3-16 </a:t>
            </a:r>
            <a:r>
              <a:rPr lang="en-US" sz="3600" dirty="0"/>
              <a:t>CONCERNING </a:t>
            </a:r>
            <a:r>
              <a:rPr lang="en-US" sz="3600" dirty="0" smtClean="0"/>
              <a:t>WIDOWS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304800" y="1295400"/>
            <a:ext cx="8770925" cy="1569660"/>
          </a:xfrm>
          <a:prstGeom prst="rect">
            <a:avLst/>
          </a:prstGeom>
          <a:noFill/>
        </p:spPr>
        <p:txBody>
          <a:bodyPr wrap="square" rtlCol="0">
            <a:spAutoFit/>
          </a:bodyPr>
          <a:lstStyle/>
          <a:p>
            <a:r>
              <a:rPr lang="en-US" sz="3200" b="1" dirty="0">
                <a:solidFill>
                  <a:srgbClr val="0070C0"/>
                </a:solidFill>
              </a:rPr>
              <a:t>5.11 </a:t>
            </a:r>
            <a:r>
              <a:rPr lang="en-US" sz="3200" b="1" dirty="0">
                <a:solidFill>
                  <a:prstClr val="white"/>
                </a:solidFill>
              </a:rPr>
              <a:t>But the younger widows refuse: for when they have begun to wax wanton against Christ, they will marry;</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19</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8" name="TextBox 7"/>
          <p:cNvSpPr txBox="1"/>
          <p:nvPr/>
        </p:nvSpPr>
        <p:spPr>
          <a:xfrm>
            <a:off x="304800" y="2743200"/>
            <a:ext cx="8839200" cy="3046988"/>
          </a:xfrm>
          <a:prstGeom prst="rect">
            <a:avLst/>
          </a:prstGeom>
          <a:noFill/>
        </p:spPr>
        <p:txBody>
          <a:bodyPr wrap="square" rtlCol="0">
            <a:spAutoFit/>
          </a:bodyPr>
          <a:lstStyle/>
          <a:p>
            <a:r>
              <a:rPr lang="en-US" sz="3200" dirty="0">
                <a:solidFill>
                  <a:srgbClr val="FFFF00"/>
                </a:solidFill>
              </a:rPr>
              <a:t>Do not take any young widows into this list of those to be supported by the </a:t>
            </a:r>
            <a:r>
              <a:rPr lang="en-US" sz="3200" dirty="0">
                <a:solidFill>
                  <a:srgbClr val="FFFF00"/>
                </a:solidFill>
              </a:rPr>
              <a:t>church. The word “wanton” in </a:t>
            </a:r>
            <a:r>
              <a:rPr lang="en-US" sz="3200" dirty="0">
                <a:solidFill>
                  <a:srgbClr val="FFFF00"/>
                </a:solidFill>
              </a:rPr>
              <a:t>this verse means </a:t>
            </a:r>
            <a:r>
              <a:rPr lang="en-US" sz="3200" dirty="0">
                <a:solidFill>
                  <a:srgbClr val="FFFF00"/>
                </a:solidFill>
              </a:rPr>
              <a:t>“</a:t>
            </a:r>
            <a:r>
              <a:rPr lang="en-US" sz="3200" dirty="0">
                <a:solidFill>
                  <a:srgbClr val="FFFF00"/>
                </a:solidFill>
              </a:rPr>
              <a:t>wandering</a:t>
            </a:r>
            <a:r>
              <a:rPr lang="en-US" sz="3200" dirty="0">
                <a:solidFill>
                  <a:srgbClr val="FFFF00"/>
                </a:solidFill>
              </a:rPr>
              <a:t>” </a:t>
            </a:r>
            <a:r>
              <a:rPr lang="en-US" sz="3200" dirty="0">
                <a:solidFill>
                  <a:srgbClr val="FFFF00"/>
                </a:solidFill>
              </a:rPr>
              <a:t>from moral </a:t>
            </a:r>
            <a:r>
              <a:rPr lang="en-US" sz="3200" dirty="0">
                <a:solidFill>
                  <a:srgbClr val="FFFF00"/>
                </a:solidFill>
              </a:rPr>
              <a:t>decency, shameless, or                                 depraved</a:t>
            </a:r>
            <a:r>
              <a:rPr lang="en-US" sz="3200" dirty="0">
                <a:solidFill>
                  <a:srgbClr val="FFFF00"/>
                </a:solidFill>
              </a:rPr>
              <a:t>.</a:t>
            </a:r>
            <a:r>
              <a:rPr lang="en-US" sz="3200" dirty="0">
                <a:solidFill>
                  <a:srgbClr val="FFFF00"/>
                </a:solidFill>
              </a:rPr>
              <a:t> Most likely as time goes                                         on</a:t>
            </a:r>
            <a:r>
              <a:rPr lang="en-US" sz="3200" dirty="0">
                <a:solidFill>
                  <a:srgbClr val="FFFF00"/>
                </a:solidFill>
              </a:rPr>
              <a:t>, they will wish to marry.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4234896"/>
            <a:ext cx="1628920" cy="2442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89915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circle(in)">
                                      <p:cBhvr>
                                        <p:cTn id="2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1"/>
            <a:ext cx="5715000" cy="914400"/>
          </a:xfrm>
        </p:spPr>
        <p:txBody>
          <a:bodyPr>
            <a:normAutofit/>
          </a:bodyPr>
          <a:lstStyle/>
          <a:p>
            <a:r>
              <a:rPr lang="en-US" sz="4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SUMMARY</a:t>
            </a:r>
            <a:endParaRPr lang="en-US"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Box 3"/>
          <p:cNvSpPr txBox="1"/>
          <p:nvPr/>
        </p:nvSpPr>
        <p:spPr>
          <a:xfrm>
            <a:off x="304800" y="1143000"/>
            <a:ext cx="8763000" cy="5509200"/>
          </a:xfrm>
          <a:prstGeom prst="rect">
            <a:avLst/>
          </a:prstGeom>
          <a:noFill/>
        </p:spPr>
        <p:txBody>
          <a:bodyPr wrap="square" rtlCol="0">
            <a:spAutoFit/>
          </a:bodyPr>
          <a:lstStyle/>
          <a:p>
            <a:r>
              <a:rPr lang="en-US" sz="3200" dirty="0">
                <a:solidFill>
                  <a:prstClr val="white"/>
                </a:solidFill>
              </a:rPr>
              <a:t>Do not rebuke an older man, but exhort </a:t>
            </a:r>
            <a:r>
              <a:rPr lang="en-US" sz="3200" dirty="0">
                <a:solidFill>
                  <a:prstClr val="white"/>
                </a:solidFill>
              </a:rPr>
              <a:t>him </a:t>
            </a:r>
            <a:r>
              <a:rPr lang="en-US" sz="3200" dirty="0">
                <a:solidFill>
                  <a:prstClr val="white"/>
                </a:solidFill>
              </a:rPr>
              <a:t>as a father. Treat young men as brothers, older women as mothers, younger </a:t>
            </a:r>
            <a:r>
              <a:rPr lang="en-US" sz="3200" dirty="0">
                <a:solidFill>
                  <a:prstClr val="white"/>
                </a:solidFill>
              </a:rPr>
              <a:t>women as </a:t>
            </a:r>
            <a:r>
              <a:rPr lang="en-US" sz="3200" dirty="0">
                <a:solidFill>
                  <a:prstClr val="white"/>
                </a:solidFill>
              </a:rPr>
              <a:t>sisters. Help widows who are really </a:t>
            </a:r>
            <a:r>
              <a:rPr lang="en-US" sz="3200" dirty="0">
                <a:solidFill>
                  <a:prstClr val="white"/>
                </a:solidFill>
              </a:rPr>
              <a:t>widows </a:t>
            </a:r>
            <a:r>
              <a:rPr lang="en-US" sz="3200" dirty="0">
                <a:solidFill>
                  <a:prstClr val="white"/>
                </a:solidFill>
              </a:rPr>
              <a:t>and who have no family to assist them. If widows live in pleasure, they are dead while they live. Everyone should provide for their own. Only help widows if they are over sixty, and well reported for good works. Younger widows are in danger of becoming gossips and busybodies, and turning to </a:t>
            </a:r>
            <a:r>
              <a:rPr lang="en-US" sz="3200" dirty="0">
                <a:solidFill>
                  <a:prstClr val="white"/>
                </a:solidFill>
              </a:rPr>
              <a:t>Satan. </a:t>
            </a:r>
            <a:r>
              <a:rPr lang="en-US" sz="3200" dirty="0">
                <a:solidFill>
                  <a:prstClr val="white"/>
                </a:solidFill>
              </a:rPr>
              <a:t>Paul </a:t>
            </a:r>
            <a:r>
              <a:rPr lang="en-US" sz="3200" dirty="0">
                <a:solidFill>
                  <a:prstClr val="white"/>
                </a:solidFill>
              </a:rPr>
              <a:t>recommends that</a:t>
            </a:r>
            <a:endParaRPr lang="en-US" sz="3200" dirty="0">
              <a:solidFill>
                <a:prstClr val="white"/>
              </a:solidFill>
            </a:endParaRPr>
          </a:p>
        </p:txBody>
      </p:sp>
      <p:sp>
        <p:nvSpPr>
          <p:cNvPr id="5" name="Slide Number Placeholder 5"/>
          <p:cNvSpPr txBox="1">
            <a:spLocks/>
          </p:cNvSpPr>
          <p:nvPr/>
        </p:nvSpPr>
        <p:spPr>
          <a:xfrm>
            <a:off x="8077200" y="6492875"/>
            <a:ext cx="762000" cy="365125"/>
          </a:xfrm>
          <a:prstGeom prst="rect">
            <a:avLst/>
          </a:prstGeom>
        </p:spPr>
        <p:txBody>
          <a:bodyPr/>
          <a:lstStyle/>
          <a:p>
            <a:pPr>
              <a:defRPr/>
            </a:pPr>
            <a:fld id="{69E29E33-B620-47F9-BB04-8846C2A5AFCC}" type="slidenum">
              <a:rPr lang="en-US" sz="1200">
                <a:solidFill>
                  <a:prstClr val="white"/>
                </a:solidFill>
              </a:rPr>
              <a:pPr>
                <a:defRPr/>
              </a:pPr>
              <a:t>2</a:t>
            </a:fld>
            <a:endParaRPr lang="en-US" sz="1200" dirty="0">
              <a:solidFill>
                <a:prstClr val="white"/>
              </a:solidFill>
            </a:endParaRPr>
          </a:p>
        </p:txBody>
      </p:sp>
      <p:sp>
        <p:nvSpPr>
          <p:cNvPr id="6" name="Rectangle 5"/>
          <p:cNvSpPr/>
          <p:nvPr/>
        </p:nvSpPr>
        <p:spPr>
          <a:xfrm>
            <a:off x="152400" y="6488668"/>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Tree>
    <p:extLst>
      <p:ext uri="{BB962C8B-B14F-4D97-AF65-F5344CB8AC3E}">
        <p14:creationId xmlns:p14="http://schemas.microsoft.com/office/powerpoint/2010/main" val="235587089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95400"/>
          </a:xfrm>
        </p:spPr>
        <p:txBody>
          <a:bodyPr>
            <a:noAutofit/>
          </a:bodyPr>
          <a:lstStyle/>
          <a:p>
            <a:r>
              <a:rPr lang="en-US" sz="3600" dirty="0" smtClean="0"/>
              <a:t>1 TIMOTHY 5:3-16 </a:t>
            </a:r>
            <a:r>
              <a:rPr lang="en-US" sz="3600" dirty="0"/>
              <a:t>CONCERNING </a:t>
            </a:r>
            <a:r>
              <a:rPr lang="en-US" sz="3600" dirty="0" smtClean="0"/>
              <a:t>WIDOWS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388925" y="1295400"/>
            <a:ext cx="8686800" cy="1077218"/>
          </a:xfrm>
          <a:prstGeom prst="rect">
            <a:avLst/>
          </a:prstGeom>
          <a:noFill/>
        </p:spPr>
        <p:txBody>
          <a:bodyPr wrap="square" rtlCol="0">
            <a:spAutoFit/>
          </a:bodyPr>
          <a:lstStyle/>
          <a:p>
            <a:r>
              <a:rPr lang="en-US" sz="3200" b="1" dirty="0">
                <a:solidFill>
                  <a:srgbClr val="0070C0"/>
                </a:solidFill>
              </a:rPr>
              <a:t>5.12 </a:t>
            </a:r>
            <a:r>
              <a:rPr lang="en-US" sz="3200" b="1" dirty="0">
                <a:solidFill>
                  <a:prstClr val="white"/>
                </a:solidFill>
              </a:rPr>
              <a:t>Having damnation, because they have cast off their first faith.</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20</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8" name="TextBox 7"/>
          <p:cNvSpPr txBox="1"/>
          <p:nvPr/>
        </p:nvSpPr>
        <p:spPr>
          <a:xfrm>
            <a:off x="304800" y="2209800"/>
            <a:ext cx="8839201" cy="2554545"/>
          </a:xfrm>
          <a:prstGeom prst="rect">
            <a:avLst/>
          </a:prstGeom>
          <a:noFill/>
        </p:spPr>
        <p:txBody>
          <a:bodyPr wrap="square" rtlCol="0">
            <a:spAutoFit/>
          </a:bodyPr>
          <a:lstStyle/>
          <a:p>
            <a:r>
              <a:rPr lang="en-US" sz="3200" dirty="0">
                <a:solidFill>
                  <a:srgbClr val="FFFF00"/>
                </a:solidFill>
              </a:rPr>
              <a:t>The reason is that the "true widows" prioritized by the church are those fully devoted to serving </a:t>
            </a:r>
            <a:r>
              <a:rPr lang="en-US" sz="3200" dirty="0">
                <a:solidFill>
                  <a:srgbClr val="FFFF00"/>
                </a:solidFill>
              </a:rPr>
              <a:t>others. </a:t>
            </a:r>
            <a:r>
              <a:rPr lang="en-US" sz="3200" dirty="0">
                <a:solidFill>
                  <a:srgbClr val="FFFF00"/>
                </a:solidFill>
              </a:rPr>
              <a:t>Upon </a:t>
            </a:r>
            <a:r>
              <a:rPr lang="en-US" sz="3200" dirty="0">
                <a:solidFill>
                  <a:srgbClr val="FFFF00"/>
                </a:solidFill>
              </a:rPr>
              <a:t>remarrying, young widows would break </a:t>
            </a:r>
            <a:r>
              <a:rPr lang="en-US" sz="3200" dirty="0">
                <a:solidFill>
                  <a:srgbClr val="FFFF00"/>
                </a:solidFill>
              </a:rPr>
              <a:t>this commitment </a:t>
            </a:r>
            <a:r>
              <a:rPr lang="en-US" sz="3200" dirty="0">
                <a:solidFill>
                  <a:srgbClr val="FFFF00"/>
                </a:solidFill>
              </a:rPr>
              <a:t>of being fully devoted to others.</a:t>
            </a:r>
            <a:r>
              <a:rPr lang="en-US" sz="3200" dirty="0">
                <a:solidFill>
                  <a:srgbClr val="FFFF00"/>
                </a:solidFill>
              </a:rPr>
              <a:t> In ancient times, a pledge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081" y="4666465"/>
            <a:ext cx="4880762" cy="2163804"/>
          </a:xfrm>
          <a:prstGeom prst="rect">
            <a:avLst/>
          </a:prstGeom>
        </p:spPr>
      </p:pic>
    </p:spTree>
    <p:extLst>
      <p:ext uri="{BB962C8B-B14F-4D97-AF65-F5344CB8AC3E}">
        <p14:creationId xmlns:p14="http://schemas.microsoft.com/office/powerpoint/2010/main" val="44834176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95400"/>
          </a:xfrm>
        </p:spPr>
        <p:txBody>
          <a:bodyPr>
            <a:noAutofit/>
          </a:bodyPr>
          <a:lstStyle/>
          <a:p>
            <a:r>
              <a:rPr lang="en-US" sz="3600" dirty="0" smtClean="0"/>
              <a:t>1 TIMOTHY 5:3-16 </a:t>
            </a:r>
            <a:r>
              <a:rPr lang="en-US" sz="3600" dirty="0"/>
              <a:t>CONCERNING </a:t>
            </a:r>
            <a:r>
              <a:rPr lang="en-US" sz="3600" dirty="0" smtClean="0"/>
              <a:t>WIDOWS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21</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8" name="TextBox 7"/>
          <p:cNvSpPr txBox="1"/>
          <p:nvPr/>
        </p:nvSpPr>
        <p:spPr>
          <a:xfrm>
            <a:off x="366164" y="1295400"/>
            <a:ext cx="8755075" cy="1569660"/>
          </a:xfrm>
          <a:prstGeom prst="rect">
            <a:avLst/>
          </a:prstGeom>
          <a:noFill/>
        </p:spPr>
        <p:txBody>
          <a:bodyPr wrap="square" rtlCol="0">
            <a:spAutoFit/>
          </a:bodyPr>
          <a:lstStyle/>
          <a:p>
            <a:r>
              <a:rPr lang="en-US" sz="3200" dirty="0">
                <a:solidFill>
                  <a:srgbClr val="FFFF00"/>
                </a:solidFill>
              </a:rPr>
              <a:t>or </a:t>
            </a:r>
            <a:r>
              <a:rPr lang="en-US" sz="3200" dirty="0">
                <a:solidFill>
                  <a:srgbClr val="FFFF00"/>
                </a:solidFill>
              </a:rPr>
              <a:t>commitment was considered of tremendous </a:t>
            </a:r>
            <a:r>
              <a:rPr lang="en-US" sz="3200" dirty="0">
                <a:solidFill>
                  <a:srgbClr val="FFFF00"/>
                </a:solidFill>
              </a:rPr>
              <a:t>importance and breaking it would incur </a:t>
            </a:r>
            <a:r>
              <a:rPr lang="en-US" sz="3200" dirty="0">
                <a:solidFill>
                  <a:srgbClr val="FFFF00"/>
                </a:solidFill>
              </a:rPr>
              <a:t>condemnation</a:t>
            </a:r>
            <a:r>
              <a:rPr lang="en-US" sz="3200" dirty="0">
                <a:solidFill>
                  <a:srgbClr val="FFFF00"/>
                </a:solidFill>
              </a:rPr>
              <a:t>. </a:t>
            </a:r>
            <a:endParaRPr lang="en-US" sz="3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222" y="2924175"/>
            <a:ext cx="6867525" cy="3476625"/>
          </a:xfrm>
          <a:prstGeom prst="rect">
            <a:avLst/>
          </a:prstGeom>
        </p:spPr>
      </p:pic>
    </p:spTree>
    <p:extLst>
      <p:ext uri="{BB962C8B-B14F-4D97-AF65-F5344CB8AC3E}">
        <p14:creationId xmlns:p14="http://schemas.microsoft.com/office/powerpoint/2010/main" val="395463509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95400"/>
          </a:xfrm>
        </p:spPr>
        <p:txBody>
          <a:bodyPr>
            <a:noAutofit/>
          </a:bodyPr>
          <a:lstStyle/>
          <a:p>
            <a:r>
              <a:rPr lang="en-US" sz="3600" dirty="0" smtClean="0"/>
              <a:t>1 TIMOTHY 5:3-16 </a:t>
            </a:r>
            <a:r>
              <a:rPr lang="en-US" sz="3600" dirty="0"/>
              <a:t>CONCERNING </a:t>
            </a:r>
            <a:r>
              <a:rPr lang="en-US" sz="3600" dirty="0" smtClean="0"/>
              <a:t>WIDOWS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152400" y="1295400"/>
            <a:ext cx="8923325" cy="2062103"/>
          </a:xfrm>
          <a:prstGeom prst="rect">
            <a:avLst/>
          </a:prstGeom>
          <a:noFill/>
        </p:spPr>
        <p:txBody>
          <a:bodyPr wrap="square" rtlCol="0">
            <a:spAutoFit/>
          </a:bodyPr>
          <a:lstStyle/>
          <a:p>
            <a:r>
              <a:rPr lang="en-US" sz="3200" b="1" dirty="0">
                <a:solidFill>
                  <a:srgbClr val="0070C0"/>
                </a:solidFill>
              </a:rPr>
              <a:t>5.13 </a:t>
            </a:r>
            <a:r>
              <a:rPr lang="en-US" sz="3200" b="1" dirty="0">
                <a:solidFill>
                  <a:prstClr val="white"/>
                </a:solidFill>
              </a:rPr>
              <a:t>And withal they learn to be idle, wandering about from house to house; and not only idle, but tattlers also and busybodies, speaking things which they ought not.</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22</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8" name="TextBox 7"/>
          <p:cNvSpPr txBox="1"/>
          <p:nvPr/>
        </p:nvSpPr>
        <p:spPr>
          <a:xfrm>
            <a:off x="152400" y="3353812"/>
            <a:ext cx="8991600" cy="3046988"/>
          </a:xfrm>
          <a:prstGeom prst="rect">
            <a:avLst/>
          </a:prstGeom>
          <a:noFill/>
        </p:spPr>
        <p:txBody>
          <a:bodyPr wrap="square" rtlCol="0">
            <a:spAutoFit/>
          </a:bodyPr>
          <a:lstStyle/>
          <a:p>
            <a:r>
              <a:rPr lang="en-US" sz="3200" dirty="0">
                <a:solidFill>
                  <a:srgbClr val="FFFF00"/>
                </a:solidFill>
              </a:rPr>
              <a:t>Three additional problems with providing for the needs of younger widows are mentioned in this verse. </a:t>
            </a:r>
            <a:r>
              <a:rPr lang="en-US" sz="3200" dirty="0">
                <a:solidFill>
                  <a:srgbClr val="FFFF00"/>
                </a:solidFill>
              </a:rPr>
              <a:t>1) </a:t>
            </a:r>
            <a:r>
              <a:rPr lang="en-US" sz="3200" dirty="0">
                <a:solidFill>
                  <a:srgbClr val="FFFF00"/>
                </a:solidFill>
              </a:rPr>
              <a:t>giving charity to those who are capable of providing for themselves breeds apathy and laziness. An "idler," as used here, is someone who is unproductive or does not work. </a:t>
            </a:r>
          </a:p>
        </p:txBody>
      </p:sp>
    </p:spTree>
    <p:extLst>
      <p:ext uri="{BB962C8B-B14F-4D97-AF65-F5344CB8AC3E}">
        <p14:creationId xmlns:p14="http://schemas.microsoft.com/office/powerpoint/2010/main" val="281727057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95400"/>
          </a:xfrm>
        </p:spPr>
        <p:txBody>
          <a:bodyPr>
            <a:noAutofit/>
          </a:bodyPr>
          <a:lstStyle/>
          <a:p>
            <a:r>
              <a:rPr lang="en-US" sz="3600" dirty="0" smtClean="0"/>
              <a:t>1 TIMOTHY 5:3-16 </a:t>
            </a:r>
            <a:r>
              <a:rPr lang="en-US" sz="3600" dirty="0"/>
              <a:t>CONCERNING </a:t>
            </a:r>
            <a:r>
              <a:rPr lang="en-US" sz="3600" dirty="0" smtClean="0"/>
              <a:t>WIDOWS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23</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8" name="TextBox 7"/>
          <p:cNvSpPr txBox="1"/>
          <p:nvPr/>
        </p:nvSpPr>
        <p:spPr>
          <a:xfrm>
            <a:off x="288470" y="1295400"/>
            <a:ext cx="8823350" cy="3539430"/>
          </a:xfrm>
          <a:prstGeom prst="rect">
            <a:avLst/>
          </a:prstGeom>
          <a:noFill/>
        </p:spPr>
        <p:txBody>
          <a:bodyPr wrap="square" rtlCol="0">
            <a:spAutoFit/>
          </a:bodyPr>
          <a:lstStyle/>
          <a:p>
            <a:r>
              <a:rPr lang="en-US" sz="3200" dirty="0">
                <a:solidFill>
                  <a:srgbClr val="FFFF00"/>
                </a:solidFill>
              </a:rPr>
              <a:t>2) </a:t>
            </a:r>
            <a:r>
              <a:rPr lang="en-US" sz="3200" dirty="0">
                <a:solidFill>
                  <a:srgbClr val="FFFF00"/>
                </a:solidFill>
              </a:rPr>
              <a:t>Paul </a:t>
            </a:r>
            <a:r>
              <a:rPr lang="en-US" sz="3200" dirty="0">
                <a:solidFill>
                  <a:srgbClr val="FFFF00"/>
                </a:solidFill>
              </a:rPr>
              <a:t>warns that rather </a:t>
            </a:r>
            <a:r>
              <a:rPr lang="en-US" sz="3200" dirty="0">
                <a:solidFill>
                  <a:srgbClr val="FFFF00"/>
                </a:solidFill>
              </a:rPr>
              <a:t>than being occupied with constructive work, </a:t>
            </a:r>
            <a:r>
              <a:rPr lang="en-US" sz="3200" dirty="0">
                <a:solidFill>
                  <a:srgbClr val="FFFF00"/>
                </a:solidFill>
              </a:rPr>
              <a:t>they have </a:t>
            </a:r>
            <a:r>
              <a:rPr lang="en-US" sz="3200" dirty="0">
                <a:solidFill>
                  <a:srgbClr val="FFFF00"/>
                </a:solidFill>
              </a:rPr>
              <a:t>time and temptation to become "</a:t>
            </a:r>
            <a:r>
              <a:rPr lang="en-US" sz="3200" dirty="0">
                <a:solidFill>
                  <a:srgbClr val="FFFF00"/>
                </a:solidFill>
              </a:rPr>
              <a:t>gossips“(</a:t>
            </a:r>
            <a:r>
              <a:rPr lang="en-US" sz="3200" dirty="0">
                <a:solidFill>
                  <a:prstClr val="white"/>
                </a:solidFill>
              </a:rPr>
              <a:t>Romans 1:29; 2 Corinthians </a:t>
            </a:r>
            <a:r>
              <a:rPr lang="en-US" sz="3200" dirty="0">
                <a:solidFill>
                  <a:prstClr val="white"/>
                </a:solidFill>
              </a:rPr>
              <a:t>12:20</a:t>
            </a:r>
            <a:r>
              <a:rPr lang="en-US" sz="3200" dirty="0">
                <a:solidFill>
                  <a:srgbClr val="FFFF00"/>
                </a:solidFill>
              </a:rPr>
              <a:t>). 3) The </a:t>
            </a:r>
            <a:r>
              <a:rPr lang="en-US" sz="3200" dirty="0">
                <a:solidFill>
                  <a:srgbClr val="FFFF00"/>
                </a:solidFill>
              </a:rPr>
              <a:t>risk of young widows becoming "</a:t>
            </a:r>
            <a:r>
              <a:rPr lang="en-US" sz="3200" dirty="0">
                <a:solidFill>
                  <a:srgbClr val="FFFF00"/>
                </a:solidFill>
              </a:rPr>
              <a:t>busybodies" which implies being </a:t>
            </a:r>
            <a:r>
              <a:rPr lang="en-US" sz="3200" dirty="0">
                <a:solidFill>
                  <a:srgbClr val="FFFF00"/>
                </a:solidFill>
              </a:rPr>
              <a:t>overly concerned with the business of </a:t>
            </a:r>
            <a:r>
              <a:rPr lang="en-US" sz="3200" dirty="0">
                <a:solidFill>
                  <a:srgbClr val="FFFF00"/>
                </a:solidFill>
              </a:rPr>
              <a:t>others (</a:t>
            </a:r>
            <a:r>
              <a:rPr lang="en-US" sz="3200" dirty="0">
                <a:solidFill>
                  <a:prstClr val="white"/>
                </a:solidFill>
              </a:rPr>
              <a:t>2 </a:t>
            </a:r>
            <a:r>
              <a:rPr lang="en-US" sz="3200" dirty="0">
                <a:solidFill>
                  <a:prstClr val="white"/>
                </a:solidFill>
              </a:rPr>
              <a:t>Thessalonians </a:t>
            </a:r>
            <a:r>
              <a:rPr lang="en-US" sz="3200" dirty="0">
                <a:solidFill>
                  <a:prstClr val="white"/>
                </a:solidFill>
              </a:rPr>
              <a:t>3:11</a:t>
            </a:r>
            <a:r>
              <a:rPr lang="en-US" sz="3200" dirty="0">
                <a:solidFill>
                  <a:srgbClr val="FFFF00"/>
                </a:solidFill>
              </a:rPr>
              <a:t>)</a:t>
            </a:r>
            <a:endParaRPr lang="en-US" sz="3200" dirty="0">
              <a:solidFill>
                <a:srgbClr val="FFFF00"/>
              </a:solidFill>
            </a:endParaRPr>
          </a:p>
        </p:txBody>
      </p:sp>
    </p:spTree>
    <p:extLst>
      <p:ext uri="{BB962C8B-B14F-4D97-AF65-F5344CB8AC3E}">
        <p14:creationId xmlns:p14="http://schemas.microsoft.com/office/powerpoint/2010/main" val="320854327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95400"/>
          </a:xfrm>
        </p:spPr>
        <p:txBody>
          <a:bodyPr>
            <a:noAutofit/>
          </a:bodyPr>
          <a:lstStyle/>
          <a:p>
            <a:r>
              <a:rPr lang="en-US" sz="3600" dirty="0" smtClean="0"/>
              <a:t>1 TIMOTHY 5:3-16 </a:t>
            </a:r>
            <a:r>
              <a:rPr lang="en-US" sz="3600" dirty="0"/>
              <a:t>CONCERNING </a:t>
            </a:r>
            <a:r>
              <a:rPr lang="en-US" sz="3600" dirty="0" smtClean="0"/>
              <a:t>WIDOWS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388925" y="1295400"/>
            <a:ext cx="8686800" cy="2062103"/>
          </a:xfrm>
          <a:prstGeom prst="rect">
            <a:avLst/>
          </a:prstGeom>
          <a:noFill/>
        </p:spPr>
        <p:txBody>
          <a:bodyPr wrap="square" rtlCol="0">
            <a:spAutoFit/>
          </a:bodyPr>
          <a:lstStyle/>
          <a:p>
            <a:r>
              <a:rPr lang="en-US" sz="3200" b="1" dirty="0">
                <a:solidFill>
                  <a:srgbClr val="0070C0"/>
                </a:solidFill>
              </a:rPr>
              <a:t>5.14 </a:t>
            </a:r>
            <a:r>
              <a:rPr lang="en-US" sz="3200" b="1" dirty="0">
                <a:solidFill>
                  <a:prstClr val="white"/>
                </a:solidFill>
              </a:rPr>
              <a:t>I will therefore that the younger women marry, bear children, guide the house, give none occasion to the adversary to speak reproachfully.</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24</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8" name="TextBox 7"/>
          <p:cNvSpPr txBox="1"/>
          <p:nvPr/>
        </p:nvSpPr>
        <p:spPr>
          <a:xfrm>
            <a:off x="421582" y="3200400"/>
            <a:ext cx="8654143" cy="3539430"/>
          </a:xfrm>
          <a:prstGeom prst="rect">
            <a:avLst/>
          </a:prstGeom>
          <a:noFill/>
        </p:spPr>
        <p:txBody>
          <a:bodyPr wrap="square" rtlCol="0">
            <a:spAutoFit/>
          </a:bodyPr>
          <a:lstStyle/>
          <a:p>
            <a:r>
              <a:rPr lang="en-US" sz="3200" dirty="0">
                <a:solidFill>
                  <a:srgbClr val="FFFF00"/>
                </a:solidFill>
              </a:rPr>
              <a:t>Paul encourages </a:t>
            </a:r>
            <a:r>
              <a:rPr lang="en-US" sz="3200" dirty="0">
                <a:solidFill>
                  <a:srgbClr val="FFFF00"/>
                </a:solidFill>
              </a:rPr>
              <a:t>younger widows to do four things. </a:t>
            </a:r>
            <a:r>
              <a:rPr lang="en-US" sz="3200" dirty="0">
                <a:solidFill>
                  <a:srgbClr val="FFFF00"/>
                </a:solidFill>
              </a:rPr>
              <a:t>First</a:t>
            </a:r>
            <a:r>
              <a:rPr lang="en-US" sz="3200" dirty="0">
                <a:solidFill>
                  <a:srgbClr val="FFFF00"/>
                </a:solidFill>
              </a:rPr>
              <a:t>, he recommends young widows get </a:t>
            </a:r>
            <a:r>
              <a:rPr lang="en-US" sz="3200" dirty="0">
                <a:solidFill>
                  <a:srgbClr val="FFFF00"/>
                </a:solidFill>
              </a:rPr>
              <a:t>married </a:t>
            </a:r>
            <a:r>
              <a:rPr lang="en-US" sz="3200" dirty="0">
                <a:solidFill>
                  <a:srgbClr val="FFFF00"/>
                </a:solidFill>
              </a:rPr>
              <a:t>rather than falling on the charity of the </a:t>
            </a:r>
            <a:r>
              <a:rPr lang="en-US" sz="3200" dirty="0">
                <a:solidFill>
                  <a:srgbClr val="FFFF00"/>
                </a:solidFill>
              </a:rPr>
              <a:t>church. </a:t>
            </a:r>
            <a:r>
              <a:rPr lang="en-US" sz="3200" dirty="0">
                <a:solidFill>
                  <a:srgbClr val="FFFF00"/>
                </a:solidFill>
              </a:rPr>
              <a:t>Second, younger widows who remarry are encouraged to "bear children." This connects again with the concept of childbearing Paul mentioned in </a:t>
            </a:r>
          </a:p>
        </p:txBody>
      </p:sp>
    </p:spTree>
    <p:extLst>
      <p:ext uri="{BB962C8B-B14F-4D97-AF65-F5344CB8AC3E}">
        <p14:creationId xmlns:p14="http://schemas.microsoft.com/office/powerpoint/2010/main" val="115595494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066800"/>
          </a:xfrm>
        </p:spPr>
        <p:txBody>
          <a:bodyPr>
            <a:noAutofit/>
          </a:bodyPr>
          <a:lstStyle/>
          <a:p>
            <a:r>
              <a:rPr lang="en-US" sz="3600" dirty="0" smtClean="0"/>
              <a:t>1 TIMOTHY 5:3-16 </a:t>
            </a:r>
            <a:r>
              <a:rPr lang="en-US" sz="3600" dirty="0"/>
              <a:t>CONCERNING </a:t>
            </a:r>
            <a:r>
              <a:rPr lang="en-US" sz="3600" dirty="0" smtClean="0"/>
              <a:t>WIDOWS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25</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8" name="TextBox 7"/>
          <p:cNvSpPr txBox="1"/>
          <p:nvPr/>
        </p:nvSpPr>
        <p:spPr>
          <a:xfrm>
            <a:off x="272427" y="1168599"/>
            <a:ext cx="8823350" cy="3539430"/>
          </a:xfrm>
          <a:prstGeom prst="rect">
            <a:avLst/>
          </a:prstGeom>
          <a:noFill/>
        </p:spPr>
        <p:txBody>
          <a:bodyPr wrap="square" rtlCol="0">
            <a:spAutoFit/>
          </a:bodyPr>
          <a:lstStyle/>
          <a:p>
            <a:r>
              <a:rPr lang="en-US" sz="3200" dirty="0">
                <a:solidFill>
                  <a:prstClr val="white"/>
                </a:solidFill>
              </a:rPr>
              <a:t>1 </a:t>
            </a:r>
            <a:r>
              <a:rPr lang="en-US" sz="3200" dirty="0">
                <a:solidFill>
                  <a:prstClr val="white"/>
                </a:solidFill>
              </a:rPr>
              <a:t>Timothy </a:t>
            </a:r>
            <a:r>
              <a:rPr lang="en-US" sz="3200" dirty="0">
                <a:solidFill>
                  <a:prstClr val="white"/>
                </a:solidFill>
              </a:rPr>
              <a:t>2:15</a:t>
            </a:r>
            <a:r>
              <a:rPr lang="en-US" sz="3200" dirty="0">
                <a:solidFill>
                  <a:srgbClr val="FFFF00"/>
                </a:solidFill>
              </a:rPr>
              <a:t>. Third</a:t>
            </a:r>
            <a:r>
              <a:rPr lang="en-US" sz="3200" dirty="0">
                <a:solidFill>
                  <a:srgbClr val="FFFF00"/>
                </a:solidFill>
              </a:rPr>
              <a:t>, young widows who remarry are to "manage their households." This general command is another reference to being productive and caring for one's </a:t>
            </a:r>
            <a:r>
              <a:rPr lang="en-US" sz="3200" dirty="0">
                <a:solidFill>
                  <a:srgbClr val="FFFF00"/>
                </a:solidFill>
              </a:rPr>
              <a:t>family. Fourth</a:t>
            </a:r>
            <a:r>
              <a:rPr lang="en-US" sz="3200" dirty="0">
                <a:solidFill>
                  <a:srgbClr val="FFFF00"/>
                </a:solidFill>
              </a:rPr>
              <a:t>, a younger widow was to live in such a way that Satan would have no room to attack her (</a:t>
            </a:r>
            <a:r>
              <a:rPr lang="en-US" sz="3200" dirty="0">
                <a:solidFill>
                  <a:prstClr val="white"/>
                </a:solidFill>
              </a:rPr>
              <a:t>1 </a:t>
            </a:r>
            <a:r>
              <a:rPr lang="en-US" sz="3200" dirty="0">
                <a:solidFill>
                  <a:prstClr val="white"/>
                </a:solidFill>
              </a:rPr>
              <a:t>Tim </a:t>
            </a:r>
            <a:r>
              <a:rPr lang="en-US" sz="3200" dirty="0">
                <a:solidFill>
                  <a:prstClr val="white"/>
                </a:solidFill>
              </a:rPr>
              <a:t>5:15</a:t>
            </a:r>
            <a:r>
              <a:rPr lang="en-US" sz="3200" dirty="0">
                <a:solidFill>
                  <a:srgbClr val="FFFF00"/>
                </a:solidFill>
              </a:rPr>
              <a:t>). </a:t>
            </a:r>
          </a:p>
        </p:txBody>
      </p:sp>
    </p:spTree>
    <p:extLst>
      <p:ext uri="{BB962C8B-B14F-4D97-AF65-F5344CB8AC3E}">
        <p14:creationId xmlns:p14="http://schemas.microsoft.com/office/powerpoint/2010/main" val="426920309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17" y="-76200"/>
            <a:ext cx="8839200" cy="1295400"/>
          </a:xfrm>
        </p:spPr>
        <p:txBody>
          <a:bodyPr>
            <a:noAutofit/>
          </a:bodyPr>
          <a:lstStyle/>
          <a:p>
            <a:r>
              <a:rPr lang="en-US" sz="3600" dirty="0" smtClean="0"/>
              <a:t>1 TIMOTHY 5:3-16 </a:t>
            </a:r>
            <a:r>
              <a:rPr lang="en-US" sz="3600" dirty="0"/>
              <a:t>CONCERNING </a:t>
            </a:r>
            <a:r>
              <a:rPr lang="en-US" sz="3600" dirty="0" smtClean="0"/>
              <a:t>WIDOWS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388925" y="990600"/>
            <a:ext cx="8770925" cy="1077218"/>
          </a:xfrm>
          <a:prstGeom prst="rect">
            <a:avLst/>
          </a:prstGeom>
          <a:noFill/>
        </p:spPr>
        <p:txBody>
          <a:bodyPr wrap="square" rtlCol="0">
            <a:spAutoFit/>
          </a:bodyPr>
          <a:lstStyle/>
          <a:p>
            <a:r>
              <a:rPr lang="en-US" sz="3200" b="1" dirty="0">
                <a:solidFill>
                  <a:srgbClr val="0070C0"/>
                </a:solidFill>
              </a:rPr>
              <a:t>5.15 </a:t>
            </a:r>
            <a:r>
              <a:rPr lang="en-US" sz="3200" b="1" dirty="0">
                <a:solidFill>
                  <a:prstClr val="white"/>
                </a:solidFill>
              </a:rPr>
              <a:t>For some are already turned aside after Satan.</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26</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8" name="TextBox 7"/>
          <p:cNvSpPr txBox="1"/>
          <p:nvPr/>
        </p:nvSpPr>
        <p:spPr>
          <a:xfrm>
            <a:off x="388925" y="1905000"/>
            <a:ext cx="8823350" cy="4524315"/>
          </a:xfrm>
          <a:prstGeom prst="rect">
            <a:avLst/>
          </a:prstGeom>
          <a:noFill/>
        </p:spPr>
        <p:txBody>
          <a:bodyPr wrap="square" rtlCol="0">
            <a:spAutoFit/>
          </a:bodyPr>
          <a:lstStyle/>
          <a:p>
            <a:r>
              <a:rPr lang="en-US" sz="3200" dirty="0">
                <a:solidFill>
                  <a:srgbClr val="FFFF00"/>
                </a:solidFill>
              </a:rPr>
              <a:t>Prior verses explained the dangers of this error, and it seems likely Paul is referring to instances where those problems had already become a </a:t>
            </a:r>
            <a:r>
              <a:rPr lang="en-US" sz="3200" dirty="0">
                <a:solidFill>
                  <a:srgbClr val="FFFF00"/>
                </a:solidFill>
              </a:rPr>
              <a:t>reality in the church. Some individuals in the church </a:t>
            </a:r>
            <a:r>
              <a:rPr lang="en-US" sz="3200" dirty="0">
                <a:solidFill>
                  <a:srgbClr val="FFFF00"/>
                </a:solidFill>
              </a:rPr>
              <a:t>were not </a:t>
            </a:r>
            <a:r>
              <a:rPr lang="en-US" sz="3200" dirty="0">
                <a:solidFill>
                  <a:srgbClr val="FFFF00"/>
                </a:solidFill>
              </a:rPr>
              <a:t>merely                                                           </a:t>
            </a:r>
            <a:r>
              <a:rPr lang="en-US" sz="3200" dirty="0">
                <a:solidFill>
                  <a:srgbClr val="FFFF00"/>
                </a:solidFill>
              </a:rPr>
              <a:t>living for personal gain</a:t>
            </a:r>
            <a:r>
              <a:rPr lang="en-US" sz="3200" dirty="0">
                <a:solidFill>
                  <a:srgbClr val="FFFF00"/>
                </a:solidFill>
              </a:rPr>
              <a:t>,                                                             </a:t>
            </a:r>
            <a:r>
              <a:rPr lang="en-US" sz="3200" dirty="0">
                <a:solidFill>
                  <a:srgbClr val="FFFF00"/>
                </a:solidFill>
              </a:rPr>
              <a:t>but were actively </a:t>
            </a:r>
            <a:r>
              <a:rPr lang="en-US" sz="3200" dirty="0">
                <a:solidFill>
                  <a:srgbClr val="FFFF00"/>
                </a:solidFill>
              </a:rPr>
              <a:t>                                                             following </a:t>
            </a:r>
            <a:r>
              <a:rPr lang="en-US" sz="3200" dirty="0">
                <a:solidFill>
                  <a:srgbClr val="FFFF00"/>
                </a:solidFill>
              </a:rPr>
              <a:t>the plans of </a:t>
            </a:r>
            <a:r>
              <a:rPr lang="en-US" sz="3200" dirty="0">
                <a:solidFill>
                  <a:srgbClr val="FFFF00"/>
                </a:solidFill>
              </a:rPr>
              <a:t>                                                             the </a:t>
            </a:r>
            <a:r>
              <a:rPr lang="en-US" sz="3200" dirty="0">
                <a:solidFill>
                  <a:srgbClr val="FFFF00"/>
                </a:solidFill>
              </a:rPr>
              <a:t>Devil.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886200"/>
            <a:ext cx="4191000" cy="2819309"/>
          </a:xfrm>
          <a:prstGeom prst="rect">
            <a:avLst/>
          </a:prstGeom>
        </p:spPr>
      </p:pic>
    </p:spTree>
    <p:extLst>
      <p:ext uri="{BB962C8B-B14F-4D97-AF65-F5344CB8AC3E}">
        <p14:creationId xmlns:p14="http://schemas.microsoft.com/office/powerpoint/2010/main" val="304196995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95400"/>
          </a:xfrm>
        </p:spPr>
        <p:txBody>
          <a:bodyPr>
            <a:noAutofit/>
          </a:bodyPr>
          <a:lstStyle/>
          <a:p>
            <a:r>
              <a:rPr lang="en-US" sz="3600" dirty="0" smtClean="0"/>
              <a:t>1 TIMOTHY 5:3-16 </a:t>
            </a:r>
            <a:r>
              <a:rPr lang="en-US" sz="3600" dirty="0"/>
              <a:t>CONCERNING </a:t>
            </a:r>
            <a:r>
              <a:rPr lang="en-US" sz="3600" dirty="0" smtClean="0"/>
              <a:t>WIDOWS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388925" y="1295400"/>
            <a:ext cx="8686800" cy="2062103"/>
          </a:xfrm>
          <a:prstGeom prst="rect">
            <a:avLst/>
          </a:prstGeom>
          <a:noFill/>
        </p:spPr>
        <p:txBody>
          <a:bodyPr wrap="square" rtlCol="0">
            <a:spAutoFit/>
          </a:bodyPr>
          <a:lstStyle/>
          <a:p>
            <a:r>
              <a:rPr lang="en-US" sz="3200" b="1" dirty="0">
                <a:solidFill>
                  <a:srgbClr val="0070C0"/>
                </a:solidFill>
              </a:rPr>
              <a:t>5.16 </a:t>
            </a:r>
            <a:r>
              <a:rPr lang="en-US" sz="3200" b="1" dirty="0">
                <a:solidFill>
                  <a:prstClr val="white"/>
                </a:solidFill>
              </a:rPr>
              <a:t>If any man or woman that believeth have widows, let them relieve them, and let not the church be charged; that it may relieve them that are widows indeed.</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27</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8" name="TextBox 7"/>
          <p:cNvSpPr txBox="1"/>
          <p:nvPr/>
        </p:nvSpPr>
        <p:spPr>
          <a:xfrm>
            <a:off x="304800" y="3200400"/>
            <a:ext cx="8839200" cy="3539430"/>
          </a:xfrm>
          <a:prstGeom prst="rect">
            <a:avLst/>
          </a:prstGeom>
          <a:noFill/>
        </p:spPr>
        <p:txBody>
          <a:bodyPr wrap="square" rtlCol="0">
            <a:spAutoFit/>
          </a:bodyPr>
          <a:lstStyle/>
          <a:p>
            <a:r>
              <a:rPr lang="en-US" sz="3200" dirty="0">
                <a:solidFill>
                  <a:srgbClr val="FFFF00"/>
                </a:solidFill>
              </a:rPr>
              <a:t>This verse emphasizes that Paul has been specifically speaking to believers </a:t>
            </a:r>
            <a:r>
              <a:rPr lang="en-US" sz="3200" dirty="0">
                <a:solidFill>
                  <a:srgbClr val="FFFF00"/>
                </a:solidFill>
              </a:rPr>
              <a:t>(man or woman) in </a:t>
            </a:r>
            <a:r>
              <a:rPr lang="en-US" sz="3200" dirty="0">
                <a:solidFill>
                  <a:srgbClr val="FFFF00"/>
                </a:solidFill>
              </a:rPr>
              <a:t>the church. Here, he clarifies that Christians are to care for their relatives who </a:t>
            </a:r>
            <a:r>
              <a:rPr lang="en-US" sz="3200" dirty="0">
                <a:solidFill>
                  <a:srgbClr val="FFFF00"/>
                </a:solidFill>
              </a:rPr>
              <a:t>are widows. The </a:t>
            </a:r>
            <a:r>
              <a:rPr lang="en-US" sz="3200" dirty="0">
                <a:solidFill>
                  <a:srgbClr val="FFFF00"/>
                </a:solidFill>
              </a:rPr>
              <a:t>group referred to here with the word "them" could include a mother, grandmothers, and possibly other </a:t>
            </a:r>
            <a:r>
              <a:rPr lang="en-US" sz="3200" dirty="0">
                <a:solidFill>
                  <a:srgbClr val="FFFF00"/>
                </a:solidFill>
              </a:rPr>
              <a:t>extended</a:t>
            </a:r>
            <a:endParaRPr lang="en-US" sz="3200" dirty="0">
              <a:solidFill>
                <a:srgbClr val="FFFF00"/>
              </a:solidFill>
            </a:endParaRPr>
          </a:p>
        </p:txBody>
      </p:sp>
    </p:spTree>
    <p:extLst>
      <p:ext uri="{BB962C8B-B14F-4D97-AF65-F5344CB8AC3E}">
        <p14:creationId xmlns:p14="http://schemas.microsoft.com/office/powerpoint/2010/main" val="254520276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95400"/>
          </a:xfrm>
        </p:spPr>
        <p:txBody>
          <a:bodyPr>
            <a:noAutofit/>
          </a:bodyPr>
          <a:lstStyle/>
          <a:p>
            <a:r>
              <a:rPr lang="en-US" sz="3600" dirty="0" smtClean="0"/>
              <a:t>1 TIMOTHY 5:3-16 </a:t>
            </a:r>
            <a:r>
              <a:rPr lang="en-US" sz="3600" dirty="0"/>
              <a:t>CONCERNING </a:t>
            </a:r>
            <a:r>
              <a:rPr lang="en-US" sz="3600" dirty="0" smtClean="0"/>
              <a:t>WIDOWS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28</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8" name="TextBox 7"/>
          <p:cNvSpPr txBox="1"/>
          <p:nvPr/>
        </p:nvSpPr>
        <p:spPr>
          <a:xfrm>
            <a:off x="273908" y="1295400"/>
            <a:ext cx="8839200" cy="4524315"/>
          </a:xfrm>
          <a:prstGeom prst="rect">
            <a:avLst/>
          </a:prstGeom>
          <a:noFill/>
        </p:spPr>
        <p:txBody>
          <a:bodyPr wrap="square" rtlCol="0">
            <a:spAutoFit/>
          </a:bodyPr>
          <a:lstStyle/>
          <a:p>
            <a:r>
              <a:rPr lang="en-US" sz="3200" dirty="0">
                <a:solidFill>
                  <a:srgbClr val="FFFF00"/>
                </a:solidFill>
              </a:rPr>
              <a:t>family </a:t>
            </a:r>
            <a:r>
              <a:rPr lang="en-US" sz="3200" dirty="0">
                <a:solidFill>
                  <a:srgbClr val="FFFF00"/>
                </a:solidFill>
              </a:rPr>
              <a:t>members. </a:t>
            </a:r>
            <a:r>
              <a:rPr lang="en-US" sz="3200" dirty="0">
                <a:solidFill>
                  <a:srgbClr val="FFFF00"/>
                </a:solidFill>
              </a:rPr>
              <a:t>Do </a:t>
            </a:r>
            <a:r>
              <a:rPr lang="en-US" sz="3200" dirty="0">
                <a:solidFill>
                  <a:srgbClr val="FFFF00"/>
                </a:solidFill>
              </a:rPr>
              <a:t>not </a:t>
            </a:r>
            <a:r>
              <a:rPr lang="en-US" sz="3200" dirty="0">
                <a:solidFill>
                  <a:srgbClr val="FFFF00"/>
                </a:solidFill>
              </a:rPr>
              <a:t>unnecessarily burden </a:t>
            </a:r>
            <a:r>
              <a:rPr lang="en-US" sz="3200" dirty="0">
                <a:solidFill>
                  <a:srgbClr val="FFFF00"/>
                </a:solidFill>
              </a:rPr>
              <a:t>the Church with their maintenance, that the funds may be spared for the support of those widows desolate, </a:t>
            </a:r>
            <a:r>
              <a:rPr lang="en-US" sz="3200" dirty="0">
                <a:solidFill>
                  <a:srgbClr val="FFFF00"/>
                </a:solidFill>
              </a:rPr>
              <a:t>                                                                without </a:t>
            </a:r>
            <a:r>
              <a:rPr lang="en-US" sz="3200" dirty="0">
                <a:solidFill>
                  <a:srgbClr val="FFFF00"/>
                </a:solidFill>
              </a:rPr>
              <a:t>support, </a:t>
            </a:r>
            <a:r>
              <a:rPr lang="en-US" sz="3200" dirty="0">
                <a:solidFill>
                  <a:srgbClr val="FFFF00"/>
                </a:solidFill>
              </a:rPr>
              <a:t>                                              and </a:t>
            </a:r>
            <a:r>
              <a:rPr lang="en-US" sz="3200" dirty="0">
                <a:solidFill>
                  <a:srgbClr val="FFFF00"/>
                </a:solidFill>
              </a:rPr>
              <a:t>without </a:t>
            </a:r>
            <a:r>
              <a:rPr lang="en-US" sz="3200" dirty="0">
                <a:solidFill>
                  <a:srgbClr val="FFFF00"/>
                </a:solidFill>
              </a:rPr>
              <a:t>relatives                                                                             who </a:t>
            </a:r>
            <a:r>
              <a:rPr lang="en-US" sz="3200" dirty="0">
                <a:solidFill>
                  <a:srgbClr val="FFFF00"/>
                </a:solidFill>
              </a:rPr>
              <a:t>were </a:t>
            </a:r>
            <a:r>
              <a:rPr lang="en-US" sz="3200" dirty="0">
                <a:solidFill>
                  <a:srgbClr val="FFFF00"/>
                </a:solidFill>
              </a:rPr>
              <a:t>employed                                                         in service to the                                                                       church. </a:t>
            </a:r>
            <a:endParaRPr lang="en-US" sz="3200" dirty="0">
              <a:solidFill>
                <a:srgbClr val="FFFF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650" y="2818894"/>
            <a:ext cx="4933950" cy="3938051"/>
          </a:xfrm>
          <a:prstGeom prst="rect">
            <a:avLst/>
          </a:prstGeom>
        </p:spPr>
      </p:pic>
    </p:spTree>
    <p:extLst>
      <p:ext uri="{BB962C8B-B14F-4D97-AF65-F5344CB8AC3E}">
        <p14:creationId xmlns:p14="http://schemas.microsoft.com/office/powerpoint/2010/main" val="98838743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086600" cy="1295400"/>
          </a:xfrm>
        </p:spPr>
        <p:txBody>
          <a:bodyPr>
            <a:noAutofit/>
          </a:bodyPr>
          <a:lstStyle/>
          <a:p>
            <a:r>
              <a:rPr lang="en-US" sz="3600" dirty="0" smtClean="0"/>
              <a:t>1 TIMOTHY 5:17-25 </a:t>
            </a:r>
            <a:r>
              <a:rPr lang="en-US" sz="3600" dirty="0"/>
              <a:t>CONCERNING ELDERS</a:t>
            </a:r>
            <a:endParaRPr lang="en-US" sz="3600" dirty="0">
              <a:ln w="6350">
                <a:solidFill>
                  <a:srgbClr val="FF0000"/>
                </a:solidFill>
              </a:ln>
              <a:effectLst/>
              <a:latin typeface="+mn-lt"/>
            </a:endParaRPr>
          </a:p>
        </p:txBody>
      </p:sp>
      <p:sp>
        <p:nvSpPr>
          <p:cNvPr id="4" name="TextBox 3"/>
          <p:cNvSpPr txBox="1"/>
          <p:nvPr/>
        </p:nvSpPr>
        <p:spPr>
          <a:xfrm>
            <a:off x="388925" y="1295400"/>
            <a:ext cx="8686800" cy="1569660"/>
          </a:xfrm>
          <a:prstGeom prst="rect">
            <a:avLst/>
          </a:prstGeom>
          <a:noFill/>
        </p:spPr>
        <p:txBody>
          <a:bodyPr wrap="square" rtlCol="0">
            <a:spAutoFit/>
          </a:bodyPr>
          <a:lstStyle/>
          <a:p>
            <a:r>
              <a:rPr lang="en-US" sz="3200" b="1" dirty="0">
                <a:solidFill>
                  <a:srgbClr val="0070C0"/>
                </a:solidFill>
              </a:rPr>
              <a:t>5.17 </a:t>
            </a:r>
            <a:r>
              <a:rPr lang="en-US" sz="3200" b="1" dirty="0">
                <a:solidFill>
                  <a:prstClr val="white"/>
                </a:solidFill>
              </a:rPr>
              <a:t>Let the elders that rule well be counted worthy of double </a:t>
            </a:r>
            <a:r>
              <a:rPr lang="en-US" sz="3200" b="1" dirty="0" err="1">
                <a:solidFill>
                  <a:prstClr val="white"/>
                </a:solidFill>
              </a:rPr>
              <a:t>honour</a:t>
            </a:r>
            <a:r>
              <a:rPr lang="en-US" sz="3200" b="1" dirty="0">
                <a:solidFill>
                  <a:prstClr val="white"/>
                </a:solidFill>
              </a:rPr>
              <a:t>, especially they who </a:t>
            </a:r>
            <a:r>
              <a:rPr lang="en-US" sz="3200" b="1" dirty="0" err="1">
                <a:solidFill>
                  <a:prstClr val="white"/>
                </a:solidFill>
              </a:rPr>
              <a:t>labour</a:t>
            </a:r>
            <a:r>
              <a:rPr lang="en-US" sz="3200" b="1" dirty="0">
                <a:solidFill>
                  <a:prstClr val="white"/>
                </a:solidFill>
              </a:rPr>
              <a:t> in the word and doctrine.</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29</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8" name="TextBox 7"/>
          <p:cNvSpPr txBox="1"/>
          <p:nvPr/>
        </p:nvSpPr>
        <p:spPr>
          <a:xfrm>
            <a:off x="388925" y="2743200"/>
            <a:ext cx="8755075" cy="4031873"/>
          </a:xfrm>
          <a:prstGeom prst="rect">
            <a:avLst/>
          </a:prstGeom>
          <a:noFill/>
        </p:spPr>
        <p:txBody>
          <a:bodyPr wrap="square" rtlCol="0">
            <a:spAutoFit/>
          </a:bodyPr>
          <a:lstStyle/>
          <a:p>
            <a:r>
              <a:rPr lang="en-US" sz="3200" dirty="0">
                <a:solidFill>
                  <a:srgbClr val="FFFF00"/>
                </a:solidFill>
              </a:rPr>
              <a:t>Here, Paul addresses the "elders </a:t>
            </a:r>
            <a:r>
              <a:rPr lang="en-US" sz="3200" dirty="0">
                <a:solidFill>
                  <a:srgbClr val="FFFF00"/>
                </a:solidFill>
              </a:rPr>
              <a:t>that </a:t>
            </a:r>
            <a:r>
              <a:rPr lang="en-US" sz="3200" dirty="0">
                <a:solidFill>
                  <a:srgbClr val="FFFF00"/>
                </a:solidFill>
              </a:rPr>
              <a:t>rule well." Those who oversee appropriately are worthy of "double honor." </a:t>
            </a:r>
            <a:r>
              <a:rPr lang="en-US" sz="3200" dirty="0">
                <a:solidFill>
                  <a:srgbClr val="FFFF00"/>
                </a:solidFill>
              </a:rPr>
              <a:t>This honor                                                           </a:t>
            </a:r>
            <a:r>
              <a:rPr lang="en-US" sz="3200" dirty="0">
                <a:solidFill>
                  <a:srgbClr val="FFFF00"/>
                </a:solidFill>
              </a:rPr>
              <a:t>is especially for those </a:t>
            </a:r>
            <a:r>
              <a:rPr lang="en-US" sz="3200" dirty="0">
                <a:solidFill>
                  <a:srgbClr val="FFFF00"/>
                </a:solidFill>
              </a:rPr>
              <a:t>whose                                                   </a:t>
            </a:r>
            <a:r>
              <a:rPr lang="en-US" sz="3200" dirty="0">
                <a:solidFill>
                  <a:srgbClr val="FFFF00"/>
                </a:solidFill>
              </a:rPr>
              <a:t>primary task is </a:t>
            </a:r>
            <a:r>
              <a:rPr lang="en-US" sz="3200" dirty="0">
                <a:solidFill>
                  <a:srgbClr val="FFFF00"/>
                </a:solidFill>
              </a:rPr>
              <a:t>pastoral                                                           "they </a:t>
            </a:r>
            <a:r>
              <a:rPr lang="en-US" sz="3200" dirty="0">
                <a:solidFill>
                  <a:srgbClr val="FFFF00"/>
                </a:solidFill>
              </a:rPr>
              <a:t>who labor in </a:t>
            </a:r>
            <a:r>
              <a:rPr lang="en-US" sz="3200" dirty="0">
                <a:solidFill>
                  <a:srgbClr val="FFFF00"/>
                </a:solidFill>
              </a:rPr>
              <a:t>word                                                  (preaching) </a:t>
            </a:r>
            <a:r>
              <a:rPr lang="en-US" sz="3200" dirty="0">
                <a:solidFill>
                  <a:srgbClr val="FFFF00"/>
                </a:solidFill>
              </a:rPr>
              <a:t>and </a:t>
            </a:r>
            <a:r>
              <a:rPr lang="en-US" sz="3200" dirty="0">
                <a:solidFill>
                  <a:srgbClr val="FFFF00"/>
                </a:solidFill>
              </a:rPr>
              <a:t>doctrine                                                 (teaching)”.</a:t>
            </a:r>
            <a:endParaRPr lang="en-US" sz="3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4468" y="3691711"/>
            <a:ext cx="3417132" cy="2986088"/>
          </a:xfrm>
          <a:prstGeom prst="rect">
            <a:avLst/>
          </a:prstGeom>
        </p:spPr>
      </p:pic>
    </p:spTree>
    <p:extLst>
      <p:ext uri="{BB962C8B-B14F-4D97-AF65-F5344CB8AC3E}">
        <p14:creationId xmlns:p14="http://schemas.microsoft.com/office/powerpoint/2010/main" val="217271275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1"/>
            <a:ext cx="5715000" cy="914400"/>
          </a:xfrm>
        </p:spPr>
        <p:txBody>
          <a:bodyPr>
            <a:normAutofit fontScale="90000"/>
          </a:bodyPr>
          <a:lstStyle/>
          <a:p>
            <a:r>
              <a:rPr lang="en-US" sz="4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SUMMARY (</a:t>
            </a:r>
            <a:r>
              <a:rPr lang="en-US" sz="48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Cond’t</a:t>
            </a:r>
            <a:r>
              <a:rPr lang="en-US" sz="4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Box 3"/>
          <p:cNvSpPr txBox="1"/>
          <p:nvPr/>
        </p:nvSpPr>
        <p:spPr>
          <a:xfrm>
            <a:off x="381000" y="1143000"/>
            <a:ext cx="8686800" cy="4524315"/>
          </a:xfrm>
          <a:prstGeom prst="rect">
            <a:avLst/>
          </a:prstGeom>
          <a:noFill/>
        </p:spPr>
        <p:txBody>
          <a:bodyPr wrap="square" rtlCol="0">
            <a:spAutoFit/>
          </a:bodyPr>
          <a:lstStyle/>
          <a:p>
            <a:r>
              <a:rPr lang="en-US" sz="3200" dirty="0">
                <a:solidFill>
                  <a:prstClr val="white"/>
                </a:solidFill>
              </a:rPr>
              <a:t>they </a:t>
            </a:r>
            <a:r>
              <a:rPr lang="en-US" sz="3200" dirty="0">
                <a:solidFill>
                  <a:prstClr val="white"/>
                </a:solidFill>
              </a:rPr>
              <a:t>remarry. Elders who </a:t>
            </a:r>
            <a:r>
              <a:rPr lang="en-US" sz="3200" dirty="0">
                <a:solidFill>
                  <a:prstClr val="white"/>
                </a:solidFill>
              </a:rPr>
              <a:t>labor </a:t>
            </a:r>
            <a:r>
              <a:rPr lang="en-US" sz="3200" dirty="0">
                <a:solidFill>
                  <a:prstClr val="white"/>
                </a:solidFill>
              </a:rPr>
              <a:t>in the word and doctrine are to be </a:t>
            </a:r>
            <a:r>
              <a:rPr lang="en-US" sz="3200" dirty="0">
                <a:solidFill>
                  <a:prstClr val="white"/>
                </a:solidFill>
              </a:rPr>
              <a:t>honored</a:t>
            </a:r>
            <a:r>
              <a:rPr lang="en-US" sz="3200" dirty="0">
                <a:solidFill>
                  <a:prstClr val="white"/>
                </a:solidFill>
              </a:rPr>
              <a:t>. Do not receive an accusation against an elder unless there are two or three witnesses. Publically rebuke those who sin. Do not be prejudiced or show partiality. Do not lay hands on anyone hastily. Drink wine occasionally for the health of your stomach. Some sins are evident, and some more hidden – it is the same with good works.</a:t>
            </a:r>
          </a:p>
        </p:txBody>
      </p:sp>
      <p:sp>
        <p:nvSpPr>
          <p:cNvPr id="5" name="Slide Number Placeholder 5"/>
          <p:cNvSpPr txBox="1">
            <a:spLocks/>
          </p:cNvSpPr>
          <p:nvPr/>
        </p:nvSpPr>
        <p:spPr>
          <a:xfrm>
            <a:off x="8077200" y="6492875"/>
            <a:ext cx="762000" cy="365125"/>
          </a:xfrm>
          <a:prstGeom prst="rect">
            <a:avLst/>
          </a:prstGeom>
        </p:spPr>
        <p:txBody>
          <a:bodyPr/>
          <a:lstStyle/>
          <a:p>
            <a:pPr>
              <a:defRPr/>
            </a:pPr>
            <a:fld id="{69E29E33-B620-47F9-BB04-8846C2A5AFCC}" type="slidenum">
              <a:rPr lang="en-US" sz="1200">
                <a:solidFill>
                  <a:prstClr val="white"/>
                </a:solidFill>
              </a:rPr>
              <a:pPr>
                <a:defRPr/>
              </a:pPr>
              <a:t>3</a:t>
            </a:fld>
            <a:endParaRPr lang="en-US" sz="1200" dirty="0">
              <a:solidFill>
                <a:prstClr val="white"/>
              </a:solidFill>
            </a:endParaRPr>
          </a:p>
        </p:txBody>
      </p:sp>
      <p:sp>
        <p:nvSpPr>
          <p:cNvPr id="6" name="Rectangle 5"/>
          <p:cNvSpPr/>
          <p:nvPr/>
        </p:nvSpPr>
        <p:spPr>
          <a:xfrm>
            <a:off x="152400" y="6488668"/>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Tree>
    <p:extLst>
      <p:ext uri="{BB962C8B-B14F-4D97-AF65-F5344CB8AC3E}">
        <p14:creationId xmlns:p14="http://schemas.microsoft.com/office/powerpoint/2010/main" val="59453909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848600" cy="1295400"/>
          </a:xfrm>
        </p:spPr>
        <p:txBody>
          <a:bodyPr>
            <a:noAutofit/>
          </a:bodyPr>
          <a:lstStyle/>
          <a:p>
            <a:r>
              <a:rPr lang="en-US" sz="3600" dirty="0" smtClean="0"/>
              <a:t>1 TIMOTHY 5:17-25 </a:t>
            </a:r>
            <a:r>
              <a:rPr lang="en-US" sz="3600" dirty="0"/>
              <a:t>CONCERNING </a:t>
            </a:r>
            <a:r>
              <a:rPr lang="en-US" sz="3600" dirty="0" smtClean="0"/>
              <a:t>ELDERS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388925" y="1295400"/>
            <a:ext cx="8686800" cy="1569660"/>
          </a:xfrm>
          <a:prstGeom prst="rect">
            <a:avLst/>
          </a:prstGeom>
          <a:noFill/>
        </p:spPr>
        <p:txBody>
          <a:bodyPr wrap="square" rtlCol="0">
            <a:spAutoFit/>
          </a:bodyPr>
          <a:lstStyle/>
          <a:p>
            <a:r>
              <a:rPr lang="en-US" sz="3200" b="1" dirty="0">
                <a:solidFill>
                  <a:srgbClr val="0070C0"/>
                </a:solidFill>
              </a:rPr>
              <a:t>5.18 </a:t>
            </a:r>
            <a:r>
              <a:rPr lang="en-US" sz="3200" b="1" dirty="0">
                <a:solidFill>
                  <a:prstClr val="white"/>
                </a:solidFill>
              </a:rPr>
              <a:t>For the scripture </a:t>
            </a:r>
            <a:r>
              <a:rPr lang="en-US" sz="3200" b="1" dirty="0" err="1">
                <a:solidFill>
                  <a:prstClr val="white"/>
                </a:solidFill>
              </a:rPr>
              <a:t>saith</a:t>
            </a:r>
            <a:r>
              <a:rPr lang="en-US" sz="3200" b="1" dirty="0">
                <a:solidFill>
                  <a:prstClr val="white"/>
                </a:solidFill>
              </a:rPr>
              <a:t>, Thou shalt not muzzle the ox that </a:t>
            </a:r>
            <a:r>
              <a:rPr lang="en-US" sz="3200" b="1" dirty="0" err="1">
                <a:solidFill>
                  <a:prstClr val="white"/>
                </a:solidFill>
              </a:rPr>
              <a:t>treadeth</a:t>
            </a:r>
            <a:r>
              <a:rPr lang="en-US" sz="3200" b="1" dirty="0">
                <a:solidFill>
                  <a:prstClr val="white"/>
                </a:solidFill>
              </a:rPr>
              <a:t> out the corn. And, The </a:t>
            </a:r>
            <a:r>
              <a:rPr lang="en-US" sz="3200" b="1" dirty="0" err="1">
                <a:solidFill>
                  <a:prstClr val="white"/>
                </a:solidFill>
              </a:rPr>
              <a:t>labourer</a:t>
            </a:r>
            <a:r>
              <a:rPr lang="en-US" sz="3200" b="1" dirty="0">
                <a:solidFill>
                  <a:prstClr val="white"/>
                </a:solidFill>
              </a:rPr>
              <a:t> is worthy of his reward.</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30</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8" name="TextBox 7"/>
          <p:cNvSpPr txBox="1"/>
          <p:nvPr/>
        </p:nvSpPr>
        <p:spPr>
          <a:xfrm>
            <a:off x="421582" y="2743200"/>
            <a:ext cx="8722418" cy="4031873"/>
          </a:xfrm>
          <a:prstGeom prst="rect">
            <a:avLst/>
          </a:prstGeom>
          <a:noFill/>
        </p:spPr>
        <p:txBody>
          <a:bodyPr wrap="square" rtlCol="0">
            <a:spAutoFit/>
          </a:bodyPr>
          <a:lstStyle/>
          <a:p>
            <a:r>
              <a:rPr lang="en-US" sz="3200" dirty="0">
                <a:solidFill>
                  <a:srgbClr val="FFFF00"/>
                </a:solidFill>
              </a:rPr>
              <a:t>The first quote regarding an ox and grain is from </a:t>
            </a:r>
            <a:r>
              <a:rPr lang="en-US" sz="3200" dirty="0">
                <a:solidFill>
                  <a:prstClr val="white"/>
                </a:solidFill>
              </a:rPr>
              <a:t>Deuteronomy 25:4. </a:t>
            </a:r>
            <a:r>
              <a:rPr lang="en-US" sz="3200" dirty="0">
                <a:solidFill>
                  <a:srgbClr val="FFFF00"/>
                </a:solidFill>
              </a:rPr>
              <a:t>Putting a muzzle on the ox would prevent it from eating grain while it was </a:t>
            </a:r>
            <a:r>
              <a:rPr lang="en-US" sz="3200" dirty="0">
                <a:solidFill>
                  <a:srgbClr val="FFFF00"/>
                </a:solidFill>
              </a:rPr>
              <a:t>working but </a:t>
            </a:r>
            <a:r>
              <a:rPr lang="en-US" sz="3200" dirty="0">
                <a:solidFill>
                  <a:srgbClr val="FFFF00"/>
                </a:solidFill>
              </a:rPr>
              <a:t>it </a:t>
            </a:r>
            <a:r>
              <a:rPr lang="en-US" sz="3200" dirty="0">
                <a:solidFill>
                  <a:srgbClr val="FFFF00"/>
                </a:solidFill>
              </a:rPr>
              <a:t>also means </a:t>
            </a:r>
            <a:r>
              <a:rPr lang="en-US" sz="3200" dirty="0">
                <a:solidFill>
                  <a:srgbClr val="FFFF00"/>
                </a:solidFill>
              </a:rPr>
              <a:t>the ox can't replenish its strength while it works. The </a:t>
            </a:r>
            <a:r>
              <a:rPr lang="en-US" sz="3200" dirty="0">
                <a:solidFill>
                  <a:srgbClr val="FFFF00"/>
                </a:solidFill>
              </a:rPr>
              <a:t>second </a:t>
            </a:r>
            <a:r>
              <a:rPr lang="en-US" sz="3200" dirty="0">
                <a:solidFill>
                  <a:srgbClr val="FFFF00"/>
                </a:solidFill>
              </a:rPr>
              <a:t>quote, "The laborer </a:t>
            </a:r>
            <a:r>
              <a:rPr lang="en-US" sz="3200" dirty="0">
                <a:solidFill>
                  <a:srgbClr val="FFFF00"/>
                </a:solidFill>
              </a:rPr>
              <a:t>worthy of </a:t>
            </a:r>
            <a:r>
              <a:rPr lang="en-US" sz="3200" dirty="0">
                <a:solidFill>
                  <a:srgbClr val="FFFF00"/>
                </a:solidFill>
              </a:rPr>
              <a:t>his </a:t>
            </a:r>
            <a:r>
              <a:rPr lang="en-US" sz="3200" dirty="0">
                <a:solidFill>
                  <a:srgbClr val="FFFF00"/>
                </a:solidFill>
              </a:rPr>
              <a:t>rewards" </a:t>
            </a:r>
            <a:r>
              <a:rPr lang="en-US" sz="3200" dirty="0">
                <a:solidFill>
                  <a:srgbClr val="FFFF00"/>
                </a:solidFill>
              </a:rPr>
              <a:t>reinforces Paul's teaching that elders who work hard are to be paid for </a:t>
            </a:r>
            <a:r>
              <a:rPr lang="en-US" sz="3200" dirty="0">
                <a:solidFill>
                  <a:srgbClr val="FFFF00"/>
                </a:solidFill>
              </a:rPr>
              <a:t>their</a:t>
            </a:r>
            <a:endParaRPr lang="en-US" sz="3200" dirty="0">
              <a:solidFill>
                <a:srgbClr val="FFFF00"/>
              </a:solidFill>
            </a:endParaRPr>
          </a:p>
        </p:txBody>
      </p:sp>
    </p:spTree>
    <p:extLst>
      <p:ext uri="{BB962C8B-B14F-4D97-AF65-F5344CB8AC3E}">
        <p14:creationId xmlns:p14="http://schemas.microsoft.com/office/powerpoint/2010/main" val="225560010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848600" cy="1295400"/>
          </a:xfrm>
        </p:spPr>
        <p:txBody>
          <a:bodyPr>
            <a:noAutofit/>
          </a:bodyPr>
          <a:lstStyle/>
          <a:p>
            <a:r>
              <a:rPr lang="en-US" sz="3600" dirty="0" smtClean="0"/>
              <a:t>1 TIMOTHY 5:17-25 </a:t>
            </a:r>
            <a:r>
              <a:rPr lang="en-US" sz="3600" dirty="0"/>
              <a:t>CONCERNING </a:t>
            </a:r>
            <a:r>
              <a:rPr lang="en-US" sz="3600" dirty="0" smtClean="0"/>
              <a:t>ELDERS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31</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8" name="TextBox 7"/>
          <p:cNvSpPr txBox="1"/>
          <p:nvPr/>
        </p:nvSpPr>
        <p:spPr>
          <a:xfrm>
            <a:off x="429820" y="1295400"/>
            <a:ext cx="8722418" cy="1569660"/>
          </a:xfrm>
          <a:prstGeom prst="rect">
            <a:avLst/>
          </a:prstGeom>
          <a:noFill/>
        </p:spPr>
        <p:txBody>
          <a:bodyPr wrap="square" rtlCol="0">
            <a:spAutoFit/>
          </a:bodyPr>
          <a:lstStyle/>
          <a:p>
            <a:r>
              <a:rPr lang="en-US" sz="3200" dirty="0">
                <a:solidFill>
                  <a:srgbClr val="FFFF00"/>
                </a:solidFill>
              </a:rPr>
              <a:t>efforts. This is primarily </a:t>
            </a:r>
            <a:r>
              <a:rPr lang="en-US" sz="3200" dirty="0">
                <a:solidFill>
                  <a:srgbClr val="FFFF00"/>
                </a:solidFill>
              </a:rPr>
              <a:t>so they can devote their time and energy fully to service of the congregation.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115294"/>
            <a:ext cx="542925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3115294"/>
            <a:ext cx="314325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524781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circle(in)">
                                      <p:cBhvr>
                                        <p:cTn id="13" dur="2000"/>
                                        <p:tgtEl>
                                          <p:spTgt spid="3074"/>
                                        </p:tgtEl>
                                      </p:cBhvr>
                                    </p:animEffect>
                                  </p:childTnLst>
                                </p:cTn>
                              </p:par>
                              <p:par>
                                <p:cTn id="14" presetID="6" presetClass="entr" presetSubtype="16" fill="hold" nodeType="withEffect">
                                  <p:stCondLst>
                                    <p:cond delay="0"/>
                                  </p:stCondLst>
                                  <p:childTnLst>
                                    <p:set>
                                      <p:cBhvr>
                                        <p:cTn id="15" dur="1" fill="hold">
                                          <p:stCondLst>
                                            <p:cond delay="0"/>
                                          </p:stCondLst>
                                        </p:cTn>
                                        <p:tgtEl>
                                          <p:spTgt spid="3075"/>
                                        </p:tgtEl>
                                        <p:attrNameLst>
                                          <p:attrName>style.visibility</p:attrName>
                                        </p:attrNameLst>
                                      </p:cBhvr>
                                      <p:to>
                                        <p:strVal val="visible"/>
                                      </p:to>
                                    </p:set>
                                    <p:animEffect transition="in" filter="circle(in)">
                                      <p:cBhvr>
                                        <p:cTn id="16"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848600" cy="1295400"/>
          </a:xfrm>
        </p:spPr>
        <p:txBody>
          <a:bodyPr>
            <a:noAutofit/>
          </a:bodyPr>
          <a:lstStyle/>
          <a:p>
            <a:r>
              <a:rPr lang="en-US" sz="3600" dirty="0" smtClean="0"/>
              <a:t>1 TIMOTHY 5:17-25 </a:t>
            </a:r>
            <a:r>
              <a:rPr lang="en-US" sz="3600" dirty="0"/>
              <a:t>CONCERNING </a:t>
            </a:r>
            <a:r>
              <a:rPr lang="en-US" sz="3600" dirty="0" smtClean="0"/>
              <a:t>ELDERS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388925" y="1295400"/>
            <a:ext cx="8686800" cy="1077218"/>
          </a:xfrm>
          <a:prstGeom prst="rect">
            <a:avLst/>
          </a:prstGeom>
          <a:noFill/>
        </p:spPr>
        <p:txBody>
          <a:bodyPr wrap="square" rtlCol="0">
            <a:spAutoFit/>
          </a:bodyPr>
          <a:lstStyle/>
          <a:p>
            <a:r>
              <a:rPr lang="en-US" sz="3200" b="1" dirty="0">
                <a:solidFill>
                  <a:srgbClr val="0070C0"/>
                </a:solidFill>
              </a:rPr>
              <a:t>5.19 </a:t>
            </a:r>
            <a:r>
              <a:rPr lang="en-US" sz="3200" b="1" dirty="0">
                <a:solidFill>
                  <a:prstClr val="white"/>
                </a:solidFill>
              </a:rPr>
              <a:t>Against an elder receive not an accusation, but before two or three witnesses.</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32</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8" name="TextBox 7"/>
          <p:cNvSpPr txBox="1"/>
          <p:nvPr/>
        </p:nvSpPr>
        <p:spPr>
          <a:xfrm>
            <a:off x="421582" y="2286000"/>
            <a:ext cx="8823350" cy="4524315"/>
          </a:xfrm>
          <a:prstGeom prst="rect">
            <a:avLst/>
          </a:prstGeom>
          <a:noFill/>
        </p:spPr>
        <p:txBody>
          <a:bodyPr wrap="square" rtlCol="0">
            <a:spAutoFit/>
          </a:bodyPr>
          <a:lstStyle/>
          <a:p>
            <a:r>
              <a:rPr lang="en-US" sz="3200" dirty="0">
                <a:solidFill>
                  <a:srgbClr val="FFFF00"/>
                </a:solidFill>
              </a:rPr>
              <a:t>Here, </a:t>
            </a:r>
            <a:r>
              <a:rPr lang="en-US" sz="3200" dirty="0">
                <a:solidFill>
                  <a:srgbClr val="FFFF00"/>
                </a:solidFill>
              </a:rPr>
              <a:t>Paul </a:t>
            </a:r>
            <a:r>
              <a:rPr lang="en-US" sz="3200" dirty="0">
                <a:solidFill>
                  <a:srgbClr val="FFFF00"/>
                </a:solidFill>
              </a:rPr>
              <a:t>transitions from honoring elders to how to properly handle accusations against them. According to Paul, an accusation was not to be taken seriously unless it came with the </a:t>
            </a:r>
            <a:r>
              <a:rPr lang="en-US" sz="3200" dirty="0">
                <a:solidFill>
                  <a:srgbClr val="FFFF00"/>
                </a:solidFill>
              </a:rPr>
              <a:t>evidence </a:t>
            </a:r>
            <a:r>
              <a:rPr lang="en-US" sz="3200" dirty="0">
                <a:solidFill>
                  <a:srgbClr val="FFFF00"/>
                </a:solidFill>
              </a:rPr>
              <a:t>of two or three witnesses. The reason </a:t>
            </a:r>
            <a:r>
              <a:rPr lang="en-US" sz="3200" dirty="0">
                <a:solidFill>
                  <a:srgbClr val="FFFF00"/>
                </a:solidFill>
              </a:rPr>
              <a:t>for </a:t>
            </a:r>
            <a:r>
              <a:rPr lang="en-US" sz="3200" dirty="0">
                <a:solidFill>
                  <a:srgbClr val="FFFF00"/>
                </a:solidFill>
              </a:rPr>
              <a:t>this </a:t>
            </a:r>
            <a:r>
              <a:rPr lang="en-US" sz="3200" dirty="0">
                <a:solidFill>
                  <a:srgbClr val="FFFF00"/>
                </a:solidFill>
              </a:rPr>
              <a:t>is those </a:t>
            </a:r>
            <a:r>
              <a:rPr lang="en-US" sz="3200" dirty="0">
                <a:solidFill>
                  <a:srgbClr val="FFFF00"/>
                </a:solidFill>
              </a:rPr>
              <a:t>whose business it is to correct others will usually have many enemies; great caution, therefore, should be used in admitting accusations against such persons.</a:t>
            </a:r>
          </a:p>
        </p:txBody>
      </p:sp>
    </p:spTree>
    <p:extLst>
      <p:ext uri="{BB962C8B-B14F-4D97-AF65-F5344CB8AC3E}">
        <p14:creationId xmlns:p14="http://schemas.microsoft.com/office/powerpoint/2010/main" val="304978556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848600" cy="1295400"/>
          </a:xfrm>
        </p:spPr>
        <p:txBody>
          <a:bodyPr>
            <a:noAutofit/>
          </a:bodyPr>
          <a:lstStyle/>
          <a:p>
            <a:r>
              <a:rPr lang="en-US" sz="3600" dirty="0" smtClean="0"/>
              <a:t>1 TIMOTHY 5:17-25 </a:t>
            </a:r>
            <a:r>
              <a:rPr lang="en-US" sz="3600" dirty="0"/>
              <a:t>CONCERNING </a:t>
            </a:r>
            <a:r>
              <a:rPr lang="en-US" sz="3600" dirty="0" smtClean="0"/>
              <a:t>ELDERS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388925" y="1295400"/>
            <a:ext cx="8686800" cy="1077218"/>
          </a:xfrm>
          <a:prstGeom prst="rect">
            <a:avLst/>
          </a:prstGeom>
          <a:noFill/>
        </p:spPr>
        <p:txBody>
          <a:bodyPr wrap="square" rtlCol="0">
            <a:spAutoFit/>
          </a:bodyPr>
          <a:lstStyle/>
          <a:p>
            <a:r>
              <a:rPr lang="en-US" sz="3200" b="1" dirty="0">
                <a:solidFill>
                  <a:srgbClr val="0070C0"/>
                </a:solidFill>
              </a:rPr>
              <a:t>5.20 </a:t>
            </a:r>
            <a:r>
              <a:rPr lang="en-US" sz="3200" b="1" dirty="0">
                <a:solidFill>
                  <a:prstClr val="white"/>
                </a:solidFill>
              </a:rPr>
              <a:t>Them that sin rebuke before all, that others also may fear.</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33</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8" name="TextBox 7"/>
          <p:cNvSpPr txBox="1"/>
          <p:nvPr/>
        </p:nvSpPr>
        <p:spPr>
          <a:xfrm>
            <a:off x="421582" y="2209800"/>
            <a:ext cx="8654143" cy="4524315"/>
          </a:xfrm>
          <a:prstGeom prst="rect">
            <a:avLst/>
          </a:prstGeom>
          <a:noFill/>
        </p:spPr>
        <p:txBody>
          <a:bodyPr wrap="square" rtlCol="0">
            <a:spAutoFit/>
          </a:bodyPr>
          <a:lstStyle/>
          <a:p>
            <a:r>
              <a:rPr lang="en-US" sz="3200" dirty="0">
                <a:solidFill>
                  <a:srgbClr val="FFFF00"/>
                </a:solidFill>
              </a:rPr>
              <a:t>If an elder is clearly in sin and persisting in it, Paul </a:t>
            </a:r>
            <a:r>
              <a:rPr lang="en-US" sz="3200" dirty="0">
                <a:solidFill>
                  <a:srgbClr val="FFFF00"/>
                </a:solidFill>
              </a:rPr>
              <a:t>says </a:t>
            </a:r>
            <a:r>
              <a:rPr lang="en-US" sz="3200" dirty="0">
                <a:solidFill>
                  <a:srgbClr val="FFFF00"/>
                </a:solidFill>
              </a:rPr>
              <a:t>to </a:t>
            </a:r>
            <a:r>
              <a:rPr lang="en-US" sz="3200" dirty="0">
                <a:solidFill>
                  <a:srgbClr val="FFFF00"/>
                </a:solidFill>
              </a:rPr>
              <a:t>rebuke them in the presence of </a:t>
            </a:r>
            <a:r>
              <a:rPr lang="en-US" sz="3200" dirty="0">
                <a:solidFill>
                  <a:srgbClr val="FFFF00"/>
                </a:solidFill>
              </a:rPr>
              <a:t>all</a:t>
            </a:r>
            <a:r>
              <a:rPr lang="en-US" sz="3200" dirty="0">
                <a:solidFill>
                  <a:srgbClr val="FFFF00"/>
                </a:solidFill>
              </a:rPr>
              <a:t>. </a:t>
            </a:r>
            <a:r>
              <a:rPr lang="en-US" sz="3200" dirty="0">
                <a:solidFill>
                  <a:srgbClr val="FFFF00"/>
                </a:solidFill>
              </a:rPr>
              <a:t>This appears to indicate public notification within a church gathering. Paul's reason for teaching this was </a:t>
            </a:r>
            <a:r>
              <a:rPr lang="en-US" sz="3200" dirty="0">
                <a:solidFill>
                  <a:srgbClr val="FFFF00"/>
                </a:solidFill>
              </a:rPr>
              <a:t>“that                                                        others” referring </a:t>
            </a:r>
            <a:r>
              <a:rPr lang="en-US" sz="3200" dirty="0">
                <a:solidFill>
                  <a:srgbClr val="FFFF00"/>
                </a:solidFill>
              </a:rPr>
              <a:t>here </a:t>
            </a:r>
            <a:r>
              <a:rPr lang="en-US" sz="3200" dirty="0">
                <a:solidFill>
                  <a:srgbClr val="FFFF00"/>
                </a:solidFill>
              </a:rPr>
              <a:t>to                                                      </a:t>
            </a:r>
            <a:r>
              <a:rPr lang="en-US" sz="3200" dirty="0">
                <a:solidFill>
                  <a:srgbClr val="FFFF00"/>
                </a:solidFill>
              </a:rPr>
              <a:t>elders specifically, but </a:t>
            </a:r>
            <a:r>
              <a:rPr lang="en-US" sz="3200" dirty="0">
                <a:solidFill>
                  <a:srgbClr val="FFFF00"/>
                </a:solidFill>
              </a:rPr>
              <a:t>                                                             also the </a:t>
            </a:r>
            <a:r>
              <a:rPr lang="en-US" sz="3200" dirty="0">
                <a:solidFill>
                  <a:srgbClr val="FFFF00"/>
                </a:solidFill>
              </a:rPr>
              <a:t>entire </a:t>
            </a:r>
            <a:r>
              <a:rPr lang="en-US" sz="3200" dirty="0">
                <a:solidFill>
                  <a:srgbClr val="FFFF00"/>
                </a:solidFill>
              </a:rPr>
              <a:t>                                                                      congregation “may fear.”</a:t>
            </a:r>
            <a:endParaRPr lang="en-US" sz="3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3325" y="4280700"/>
            <a:ext cx="3962400" cy="2466280"/>
          </a:xfrm>
          <a:prstGeom prst="rect">
            <a:avLst/>
          </a:prstGeom>
        </p:spPr>
      </p:pic>
    </p:spTree>
    <p:extLst>
      <p:ext uri="{BB962C8B-B14F-4D97-AF65-F5344CB8AC3E}">
        <p14:creationId xmlns:p14="http://schemas.microsoft.com/office/powerpoint/2010/main" val="419958886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848600" cy="1295400"/>
          </a:xfrm>
        </p:spPr>
        <p:txBody>
          <a:bodyPr>
            <a:noAutofit/>
          </a:bodyPr>
          <a:lstStyle/>
          <a:p>
            <a:r>
              <a:rPr lang="en-US" sz="3600" dirty="0" smtClean="0"/>
              <a:t>1 TIMOTHY 5:17-25 </a:t>
            </a:r>
            <a:r>
              <a:rPr lang="en-US" sz="3600" dirty="0"/>
              <a:t>CONCERNING </a:t>
            </a:r>
            <a:r>
              <a:rPr lang="en-US" sz="3600" dirty="0" smtClean="0"/>
              <a:t>ELDERS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388925" y="1295400"/>
            <a:ext cx="8686800" cy="2062103"/>
          </a:xfrm>
          <a:prstGeom prst="rect">
            <a:avLst/>
          </a:prstGeom>
          <a:noFill/>
        </p:spPr>
        <p:txBody>
          <a:bodyPr wrap="square" rtlCol="0">
            <a:spAutoFit/>
          </a:bodyPr>
          <a:lstStyle/>
          <a:p>
            <a:r>
              <a:rPr lang="en-US" sz="3200" b="1" dirty="0">
                <a:solidFill>
                  <a:srgbClr val="0070C0"/>
                </a:solidFill>
              </a:rPr>
              <a:t>5.21 </a:t>
            </a:r>
            <a:r>
              <a:rPr lang="en-US" sz="3200" b="1" dirty="0">
                <a:solidFill>
                  <a:prstClr val="white"/>
                </a:solidFill>
              </a:rPr>
              <a:t>I charge thee before God, and the Lord Jesus Christ, and the elect angels, that thou observe these things without preferring one before another, doing nothing by partiality.</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34</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8" name="TextBox 7"/>
          <p:cNvSpPr txBox="1"/>
          <p:nvPr/>
        </p:nvSpPr>
        <p:spPr>
          <a:xfrm>
            <a:off x="421582" y="3200400"/>
            <a:ext cx="8654143" cy="3539430"/>
          </a:xfrm>
          <a:prstGeom prst="rect">
            <a:avLst/>
          </a:prstGeom>
          <a:noFill/>
        </p:spPr>
        <p:txBody>
          <a:bodyPr wrap="square" rtlCol="0">
            <a:spAutoFit/>
          </a:bodyPr>
          <a:lstStyle/>
          <a:p>
            <a:r>
              <a:rPr lang="en-US" sz="3200" dirty="0">
                <a:solidFill>
                  <a:srgbClr val="FFFF00"/>
                </a:solidFill>
              </a:rPr>
              <a:t>Paul's </a:t>
            </a:r>
            <a:r>
              <a:rPr lang="en-US" sz="3200" dirty="0">
                <a:solidFill>
                  <a:srgbClr val="FFFF00"/>
                </a:solidFill>
              </a:rPr>
              <a:t>command to Timothy is to not back down or be timid regarding enforcement of rebuking and removing sinning </a:t>
            </a:r>
            <a:r>
              <a:rPr lang="en-US" sz="3200" dirty="0">
                <a:solidFill>
                  <a:srgbClr val="FFFF00"/>
                </a:solidFill>
              </a:rPr>
              <a:t>elders/pastors. </a:t>
            </a:r>
            <a:r>
              <a:rPr lang="en-US" sz="3200" dirty="0">
                <a:solidFill>
                  <a:srgbClr val="FFFF00"/>
                </a:solidFill>
              </a:rPr>
              <a:t>This would likely be the most difficult work he would face as a church leader, but Paul emphasized that it must be done. The phrase "without </a:t>
            </a:r>
            <a:r>
              <a:rPr lang="en-US" sz="3200" dirty="0">
                <a:solidFill>
                  <a:srgbClr val="FFFF00"/>
                </a:solidFill>
              </a:rPr>
              <a:t>preferring" </a:t>
            </a:r>
            <a:r>
              <a:rPr lang="en-US" sz="3200" dirty="0">
                <a:solidFill>
                  <a:srgbClr val="FFFF00"/>
                </a:solidFill>
              </a:rPr>
              <a:t>is </a:t>
            </a:r>
            <a:r>
              <a:rPr lang="en-US" sz="3200" dirty="0">
                <a:solidFill>
                  <a:srgbClr val="FFFF00"/>
                </a:solidFill>
              </a:rPr>
              <a:t>the</a:t>
            </a:r>
            <a:endParaRPr lang="en-US" sz="3200" dirty="0">
              <a:solidFill>
                <a:srgbClr val="FFFF00"/>
              </a:solidFill>
            </a:endParaRPr>
          </a:p>
        </p:txBody>
      </p:sp>
    </p:spTree>
    <p:extLst>
      <p:ext uri="{BB962C8B-B14F-4D97-AF65-F5344CB8AC3E}">
        <p14:creationId xmlns:p14="http://schemas.microsoft.com/office/powerpoint/2010/main" val="198325843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848600" cy="1295400"/>
          </a:xfrm>
        </p:spPr>
        <p:txBody>
          <a:bodyPr>
            <a:noAutofit/>
          </a:bodyPr>
          <a:lstStyle/>
          <a:p>
            <a:r>
              <a:rPr lang="en-US" sz="3600" dirty="0" smtClean="0"/>
              <a:t>1 TIMOTHY 5:17-25 </a:t>
            </a:r>
            <a:r>
              <a:rPr lang="en-US" sz="3600" dirty="0"/>
              <a:t>CONCERNING </a:t>
            </a:r>
            <a:r>
              <a:rPr lang="en-US" sz="3600" dirty="0" smtClean="0"/>
              <a:t>ELDERS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35</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8" name="TextBox 7"/>
          <p:cNvSpPr txBox="1"/>
          <p:nvPr/>
        </p:nvSpPr>
        <p:spPr>
          <a:xfrm>
            <a:off x="477500" y="1295400"/>
            <a:ext cx="8654143" cy="2062103"/>
          </a:xfrm>
          <a:prstGeom prst="rect">
            <a:avLst/>
          </a:prstGeom>
          <a:noFill/>
        </p:spPr>
        <p:txBody>
          <a:bodyPr wrap="square" rtlCol="0">
            <a:spAutoFit/>
          </a:bodyPr>
          <a:lstStyle/>
          <a:p>
            <a:r>
              <a:rPr lang="en-US" sz="3200" dirty="0">
                <a:solidFill>
                  <a:srgbClr val="FFFF00"/>
                </a:solidFill>
              </a:rPr>
              <a:t>idea </a:t>
            </a:r>
            <a:r>
              <a:rPr lang="en-US" sz="3200" dirty="0">
                <a:solidFill>
                  <a:srgbClr val="FFFF00"/>
                </a:solidFill>
              </a:rPr>
              <a:t>of without bias, meaning </a:t>
            </a:r>
            <a:r>
              <a:rPr lang="en-US" sz="3200" dirty="0">
                <a:solidFill>
                  <a:srgbClr val="FFFF00"/>
                </a:solidFill>
              </a:rPr>
              <a:t>he </a:t>
            </a:r>
            <a:r>
              <a:rPr lang="en-US" sz="3200" dirty="0">
                <a:solidFill>
                  <a:srgbClr val="FFFF00"/>
                </a:solidFill>
              </a:rPr>
              <a:t>couldn't favor elders he liked or more harshly judge those he did not like; he had to deal with the evidence and facts of each situation.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391150"/>
            <a:ext cx="5771444" cy="3246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743727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circle(in)">
                                      <p:cBhvr>
                                        <p:cTn id="13"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848600" cy="1295400"/>
          </a:xfrm>
        </p:spPr>
        <p:txBody>
          <a:bodyPr>
            <a:noAutofit/>
          </a:bodyPr>
          <a:lstStyle/>
          <a:p>
            <a:r>
              <a:rPr lang="en-US" sz="3600" dirty="0" smtClean="0"/>
              <a:t>1 TIMOTHY 5:17-25 </a:t>
            </a:r>
            <a:r>
              <a:rPr lang="en-US" sz="3600" dirty="0"/>
              <a:t>CONCERNING </a:t>
            </a:r>
            <a:r>
              <a:rPr lang="en-US" sz="3600" dirty="0" smtClean="0"/>
              <a:t>ELDERS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388925" y="1295400"/>
            <a:ext cx="8686800" cy="1569660"/>
          </a:xfrm>
          <a:prstGeom prst="rect">
            <a:avLst/>
          </a:prstGeom>
          <a:noFill/>
        </p:spPr>
        <p:txBody>
          <a:bodyPr wrap="square" rtlCol="0">
            <a:spAutoFit/>
          </a:bodyPr>
          <a:lstStyle/>
          <a:p>
            <a:r>
              <a:rPr lang="en-US" sz="3200" b="1" dirty="0">
                <a:solidFill>
                  <a:srgbClr val="0070C0"/>
                </a:solidFill>
              </a:rPr>
              <a:t>5.22 </a:t>
            </a:r>
            <a:r>
              <a:rPr lang="en-US" sz="3200" b="1" dirty="0">
                <a:solidFill>
                  <a:prstClr val="white"/>
                </a:solidFill>
              </a:rPr>
              <a:t>Lay hands suddenly on no man, neither be partaker of other men's sins: keep thyself pure.</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36</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8" name="TextBox 7"/>
          <p:cNvSpPr txBox="1"/>
          <p:nvPr/>
        </p:nvSpPr>
        <p:spPr>
          <a:xfrm>
            <a:off x="388925" y="2743200"/>
            <a:ext cx="8686800" cy="4031873"/>
          </a:xfrm>
          <a:prstGeom prst="rect">
            <a:avLst/>
          </a:prstGeom>
          <a:noFill/>
        </p:spPr>
        <p:txBody>
          <a:bodyPr wrap="square" rtlCol="0">
            <a:spAutoFit/>
          </a:bodyPr>
          <a:lstStyle/>
          <a:p>
            <a:r>
              <a:rPr lang="en-US" sz="3200" dirty="0">
                <a:solidFill>
                  <a:srgbClr val="FFFF00"/>
                </a:solidFill>
              </a:rPr>
              <a:t>“Lay </a:t>
            </a:r>
            <a:r>
              <a:rPr lang="en-US" sz="3200" dirty="0">
                <a:solidFill>
                  <a:srgbClr val="FFFF00"/>
                </a:solidFill>
              </a:rPr>
              <a:t>hands </a:t>
            </a:r>
            <a:r>
              <a:rPr lang="en-US" sz="3200" dirty="0">
                <a:solidFill>
                  <a:srgbClr val="FFFF00"/>
                </a:solidFill>
              </a:rPr>
              <a:t>on no man” is </a:t>
            </a:r>
            <a:r>
              <a:rPr lang="en-US" sz="3200" dirty="0">
                <a:solidFill>
                  <a:srgbClr val="FFFF00"/>
                </a:solidFill>
              </a:rPr>
              <a:t>used in the sense of </a:t>
            </a:r>
            <a:r>
              <a:rPr lang="en-US" sz="3200" dirty="0">
                <a:solidFill>
                  <a:srgbClr val="FFFF00"/>
                </a:solidFill>
              </a:rPr>
              <a:t>ordination to recognizes </a:t>
            </a:r>
            <a:r>
              <a:rPr lang="en-US" sz="3200" dirty="0">
                <a:solidFill>
                  <a:srgbClr val="FFFF00"/>
                </a:solidFill>
              </a:rPr>
              <a:t>God’s calling . Paul cautioned Timothy to let a man prove himself before he was recognized in ministry. There should not be a rush; time must season a man and his ministry. </a:t>
            </a:r>
            <a:r>
              <a:rPr lang="en-US" sz="3200" dirty="0">
                <a:solidFill>
                  <a:srgbClr val="FFFF00"/>
                </a:solidFill>
              </a:rPr>
              <a:t>We are not to </a:t>
            </a:r>
            <a:r>
              <a:rPr lang="en-US" sz="3200" dirty="0">
                <a:solidFill>
                  <a:srgbClr val="FFFF00"/>
                </a:solidFill>
              </a:rPr>
              <a:t>share in other people’s </a:t>
            </a:r>
            <a:r>
              <a:rPr lang="en-US" sz="3200" dirty="0">
                <a:solidFill>
                  <a:srgbClr val="FFFF00"/>
                </a:solidFill>
              </a:rPr>
              <a:t>sins</a:t>
            </a:r>
            <a:r>
              <a:rPr lang="en-US" sz="3200" dirty="0">
                <a:solidFill>
                  <a:srgbClr val="FFFF00"/>
                </a:solidFill>
              </a:rPr>
              <a:t>. 1) We can share in the sins of others by setting a bad example before them.</a:t>
            </a:r>
          </a:p>
        </p:txBody>
      </p:sp>
    </p:spTree>
    <p:extLst>
      <p:ext uri="{BB962C8B-B14F-4D97-AF65-F5344CB8AC3E}">
        <p14:creationId xmlns:p14="http://schemas.microsoft.com/office/powerpoint/2010/main" val="156156200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848600" cy="1066800"/>
          </a:xfrm>
        </p:spPr>
        <p:txBody>
          <a:bodyPr>
            <a:noAutofit/>
          </a:bodyPr>
          <a:lstStyle/>
          <a:p>
            <a:r>
              <a:rPr lang="en-US" sz="3600" dirty="0" smtClean="0"/>
              <a:t>1 TIMOTHY 5:17-25 </a:t>
            </a:r>
            <a:r>
              <a:rPr lang="en-US" sz="3600" dirty="0"/>
              <a:t>CONCERNING </a:t>
            </a:r>
            <a:r>
              <a:rPr lang="en-US" sz="3600" dirty="0" smtClean="0"/>
              <a:t>ELDERS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37</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8" name="TextBox 7"/>
          <p:cNvSpPr txBox="1"/>
          <p:nvPr/>
        </p:nvSpPr>
        <p:spPr>
          <a:xfrm>
            <a:off x="457200" y="1193313"/>
            <a:ext cx="8534400" cy="5016758"/>
          </a:xfrm>
          <a:prstGeom prst="rect">
            <a:avLst/>
          </a:prstGeom>
          <a:noFill/>
        </p:spPr>
        <p:txBody>
          <a:bodyPr wrap="square" rtlCol="0">
            <a:spAutoFit/>
          </a:bodyPr>
          <a:lstStyle/>
          <a:p>
            <a:r>
              <a:rPr lang="en-US" sz="3200" dirty="0">
                <a:solidFill>
                  <a:srgbClr val="FFFF00"/>
                </a:solidFill>
              </a:rPr>
              <a:t>2) We </a:t>
            </a:r>
            <a:r>
              <a:rPr lang="en-US" sz="3200" dirty="0">
                <a:solidFill>
                  <a:srgbClr val="FFFF00"/>
                </a:solidFill>
              </a:rPr>
              <a:t>can share in the sins of others by approving of them or ignoring </a:t>
            </a:r>
            <a:r>
              <a:rPr lang="en-US" sz="3200" dirty="0">
                <a:solidFill>
                  <a:srgbClr val="FFFF00"/>
                </a:solidFill>
              </a:rPr>
              <a:t>them. 3) We </a:t>
            </a:r>
            <a:r>
              <a:rPr lang="en-US" sz="3200" dirty="0">
                <a:solidFill>
                  <a:srgbClr val="FFFF00"/>
                </a:solidFill>
              </a:rPr>
              <a:t>can share in the sins of others by joining a church that spreads dangerous </a:t>
            </a:r>
            <a:r>
              <a:rPr lang="en-US" sz="3200" dirty="0">
                <a:solidFill>
                  <a:srgbClr val="FFFF00"/>
                </a:solidFill>
              </a:rPr>
              <a:t>teachings. Timothy was also commanded by Paul to “keep </a:t>
            </a:r>
            <a:r>
              <a:rPr lang="en-US" sz="3200">
                <a:solidFill>
                  <a:srgbClr val="FFFF00"/>
                </a:solidFill>
              </a:rPr>
              <a:t>thyself </a:t>
            </a:r>
            <a:r>
              <a:rPr lang="en-US" sz="3200">
                <a:solidFill>
                  <a:srgbClr val="FFFF00"/>
                </a:solidFill>
              </a:rPr>
              <a:t>pure.” </a:t>
            </a:r>
            <a:r>
              <a:rPr lang="en-US" sz="3200" dirty="0">
                <a:solidFill>
                  <a:srgbClr val="FFFF00"/>
                </a:solidFill>
              </a:rPr>
              <a:t>The intention of the warning would be that </a:t>
            </a:r>
            <a:r>
              <a:rPr lang="en-US" sz="3200" dirty="0">
                <a:solidFill>
                  <a:srgbClr val="FFFF00"/>
                </a:solidFill>
              </a:rPr>
              <a:t>if </a:t>
            </a:r>
            <a:r>
              <a:rPr lang="en-US" sz="3200" dirty="0">
                <a:solidFill>
                  <a:srgbClr val="FFFF00"/>
                </a:solidFill>
              </a:rPr>
              <a:t>Timothy was </a:t>
            </a:r>
            <a:r>
              <a:rPr lang="en-US" sz="3200" dirty="0">
                <a:solidFill>
                  <a:srgbClr val="FFFF00"/>
                </a:solidFill>
              </a:rPr>
              <a:t>to </a:t>
            </a:r>
            <a:r>
              <a:rPr lang="en-US" sz="3200" dirty="0">
                <a:solidFill>
                  <a:srgbClr val="FFFF00"/>
                </a:solidFill>
              </a:rPr>
              <a:t>observe and assess the lives of others, it was important that he pay even more attention to his own life.</a:t>
            </a:r>
          </a:p>
        </p:txBody>
      </p:sp>
    </p:spTree>
    <p:extLst>
      <p:ext uri="{BB962C8B-B14F-4D97-AF65-F5344CB8AC3E}">
        <p14:creationId xmlns:p14="http://schemas.microsoft.com/office/powerpoint/2010/main" val="261767420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848600" cy="914400"/>
          </a:xfrm>
        </p:spPr>
        <p:txBody>
          <a:bodyPr>
            <a:noAutofit/>
          </a:bodyPr>
          <a:lstStyle/>
          <a:p>
            <a:r>
              <a:rPr lang="en-US" sz="3600" dirty="0" smtClean="0"/>
              <a:t>1 TIMOTHY 5:17-25 </a:t>
            </a:r>
            <a:r>
              <a:rPr lang="en-US" sz="3600" dirty="0"/>
              <a:t>CONCERNING </a:t>
            </a:r>
            <a:r>
              <a:rPr lang="en-US" sz="3600" dirty="0" smtClean="0"/>
              <a:t>ELDERS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304799" y="1066800"/>
            <a:ext cx="8770925" cy="1569660"/>
          </a:xfrm>
          <a:prstGeom prst="rect">
            <a:avLst/>
          </a:prstGeom>
          <a:noFill/>
        </p:spPr>
        <p:txBody>
          <a:bodyPr wrap="square" rtlCol="0">
            <a:spAutoFit/>
          </a:bodyPr>
          <a:lstStyle/>
          <a:p>
            <a:r>
              <a:rPr lang="en-US" sz="3200" b="1" dirty="0">
                <a:solidFill>
                  <a:srgbClr val="0070C0"/>
                </a:solidFill>
              </a:rPr>
              <a:t>5.23 </a:t>
            </a:r>
            <a:r>
              <a:rPr lang="en-US" sz="3200" b="1" dirty="0">
                <a:solidFill>
                  <a:prstClr val="white"/>
                </a:solidFill>
              </a:rPr>
              <a:t>Drink no longer water, but use a little wine for thy stomach's sake and thine often infirmities.</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38</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8" name="TextBox 7"/>
          <p:cNvSpPr txBox="1"/>
          <p:nvPr/>
        </p:nvSpPr>
        <p:spPr>
          <a:xfrm>
            <a:off x="321275" y="2514600"/>
            <a:ext cx="8770925" cy="4031873"/>
          </a:xfrm>
          <a:prstGeom prst="rect">
            <a:avLst/>
          </a:prstGeom>
          <a:noFill/>
        </p:spPr>
        <p:txBody>
          <a:bodyPr wrap="square" rtlCol="0">
            <a:spAutoFit/>
          </a:bodyPr>
          <a:lstStyle/>
          <a:p>
            <a:r>
              <a:rPr lang="en-US" sz="3200" dirty="0">
                <a:solidFill>
                  <a:srgbClr val="FFFF00"/>
                </a:solidFill>
              </a:rPr>
              <a:t>This side-note addresses Timothy's physical health. Paul had mentioned the importance of physical fitness in 1 Timothy 4:8. Here, he speaks regarding Timothy's diet. Timothy apparently did not drink any wine at this point, consuming only water. However, Timothy seems to have experienced digestive or physical problems. To help, Paul </a:t>
            </a:r>
            <a:r>
              <a:rPr lang="en-US" sz="3200" dirty="0">
                <a:solidFill>
                  <a:srgbClr val="FFFF00"/>
                </a:solidFill>
              </a:rPr>
              <a:t>commanded</a:t>
            </a:r>
            <a:endParaRPr lang="en-US" sz="3200" dirty="0">
              <a:solidFill>
                <a:srgbClr val="FFFF00"/>
              </a:solidFill>
            </a:endParaRPr>
          </a:p>
        </p:txBody>
      </p:sp>
    </p:spTree>
    <p:extLst>
      <p:ext uri="{BB962C8B-B14F-4D97-AF65-F5344CB8AC3E}">
        <p14:creationId xmlns:p14="http://schemas.microsoft.com/office/powerpoint/2010/main" val="322840011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848600" cy="914400"/>
          </a:xfrm>
        </p:spPr>
        <p:txBody>
          <a:bodyPr>
            <a:noAutofit/>
          </a:bodyPr>
          <a:lstStyle/>
          <a:p>
            <a:r>
              <a:rPr lang="en-US" sz="3600" dirty="0" smtClean="0"/>
              <a:t>1 TIMOTHY 5:17-25 </a:t>
            </a:r>
            <a:r>
              <a:rPr lang="en-US" sz="3600" dirty="0"/>
              <a:t>CONCERNING </a:t>
            </a:r>
            <a:r>
              <a:rPr lang="en-US" sz="3600" dirty="0" smtClean="0"/>
              <a:t>ELDERS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39</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8" name="TextBox 7"/>
          <p:cNvSpPr txBox="1"/>
          <p:nvPr/>
        </p:nvSpPr>
        <p:spPr>
          <a:xfrm>
            <a:off x="373075" y="1143000"/>
            <a:ext cx="8770925" cy="4524315"/>
          </a:xfrm>
          <a:prstGeom prst="rect">
            <a:avLst/>
          </a:prstGeom>
          <a:noFill/>
        </p:spPr>
        <p:txBody>
          <a:bodyPr wrap="square" rtlCol="0">
            <a:spAutoFit/>
          </a:bodyPr>
          <a:lstStyle/>
          <a:p>
            <a:r>
              <a:rPr lang="en-US" sz="3200" dirty="0">
                <a:solidFill>
                  <a:srgbClr val="FFFF00"/>
                </a:solidFill>
              </a:rPr>
              <a:t>him to drink "a little wine</a:t>
            </a:r>
            <a:r>
              <a:rPr lang="en-US" sz="3200" dirty="0">
                <a:solidFill>
                  <a:srgbClr val="FFFF00"/>
                </a:solidFill>
              </a:rPr>
              <a:t>“. It’s obvious that Paul was not advocating social drinking in this passage. The Greek </a:t>
            </a:r>
            <a:r>
              <a:rPr lang="en-US" sz="3200" dirty="0">
                <a:solidFill>
                  <a:srgbClr val="FFFF00"/>
                </a:solidFill>
              </a:rPr>
              <a:t>word </a:t>
            </a:r>
            <a:r>
              <a:rPr lang="en-US" sz="3200" i="1" dirty="0" err="1">
                <a:solidFill>
                  <a:srgbClr val="FFFF00"/>
                </a:solidFill>
              </a:rPr>
              <a:t>oinos</a:t>
            </a:r>
            <a:r>
              <a:rPr lang="en-US" sz="3200" dirty="0">
                <a:solidFill>
                  <a:srgbClr val="FFFF00"/>
                </a:solidFill>
              </a:rPr>
              <a:t> refers </a:t>
            </a:r>
            <a:r>
              <a:rPr lang="en-US" sz="3200" dirty="0">
                <a:solidFill>
                  <a:srgbClr val="FFFF00"/>
                </a:solidFill>
              </a:rPr>
              <a:t>to both an alcoholic fermented beverage as well as unfermented grape juice. According to Isaiah 65:8, the new wine is found in a cluster and there is blessing in it. This </a:t>
            </a:r>
            <a:r>
              <a:rPr lang="en-US" sz="3200" dirty="0">
                <a:solidFill>
                  <a:srgbClr val="FFFF00"/>
                </a:solidFill>
              </a:rPr>
              <a:t>passage is </a:t>
            </a:r>
            <a:r>
              <a:rPr lang="en-US" sz="3200" dirty="0">
                <a:solidFill>
                  <a:srgbClr val="FFFF00"/>
                </a:solidFill>
              </a:rPr>
              <a:t>obviously </a:t>
            </a:r>
            <a:r>
              <a:rPr lang="en-US" sz="3200" dirty="0">
                <a:solidFill>
                  <a:srgbClr val="FFFF00"/>
                </a:solidFill>
              </a:rPr>
              <a:t>speaking of the </a:t>
            </a:r>
            <a:r>
              <a:rPr lang="en-US" sz="3200" dirty="0">
                <a:solidFill>
                  <a:srgbClr val="FFFF00"/>
                </a:solidFill>
              </a:rPr>
              <a:t>unfermented, freshly squeezed juice of the grape.</a:t>
            </a:r>
          </a:p>
        </p:txBody>
      </p:sp>
    </p:spTree>
    <p:extLst>
      <p:ext uri="{BB962C8B-B14F-4D97-AF65-F5344CB8AC3E}">
        <p14:creationId xmlns:p14="http://schemas.microsoft.com/office/powerpoint/2010/main" val="312855818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6" name="TextBox 5"/>
          <p:cNvSpPr txBox="1">
            <a:spLocks noChangeArrowheads="1"/>
          </p:cNvSpPr>
          <p:nvPr/>
        </p:nvSpPr>
        <p:spPr bwMode="auto">
          <a:xfrm>
            <a:off x="457200" y="334395"/>
            <a:ext cx="7848600" cy="706438"/>
          </a:xfrm>
          <a:prstGeom prst="rect">
            <a:avLst/>
          </a:prstGeom>
          <a:noFill/>
          <a:ln>
            <a:noFill/>
          </a:ln>
          <a:effectLst>
            <a:outerShdw dist="38100" dir="2700000"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4000" b="1" dirty="0">
                <a:solidFill>
                  <a:srgbClr val="FFFF00"/>
                </a:solidFill>
                <a:latin typeface="Verdana" pitchFamily="34" charset="0"/>
              </a:rPr>
              <a:t>1</a:t>
            </a:r>
            <a:r>
              <a:rPr lang="en-US" altLang="en-US" sz="4000" b="1" dirty="0" smtClean="0">
                <a:solidFill>
                  <a:srgbClr val="FFFF00"/>
                </a:solidFill>
                <a:latin typeface="Verdana" pitchFamily="34" charset="0"/>
              </a:rPr>
              <a:t> TIMOTHY 5</a:t>
            </a:r>
            <a:endParaRPr lang="en-US" altLang="en-US" sz="4000" b="1" dirty="0">
              <a:solidFill>
                <a:srgbClr val="FFFF00"/>
              </a:solidFill>
              <a:latin typeface="Verdana" pitchFamily="34" charset="0"/>
            </a:endParaRPr>
          </a:p>
        </p:txBody>
      </p:sp>
      <p:sp>
        <p:nvSpPr>
          <p:cNvPr id="438280" name="Date Placeholder 1"/>
          <p:cNvSpPr>
            <a:spLocks noGrp="1"/>
          </p:cNvSpPr>
          <p:nvPr>
            <p:ph type="dt" sz="half" idx="10"/>
          </p:nvPr>
        </p:nvSpPr>
        <p:spPr bwMode="auto">
          <a:xfrm>
            <a:off x="457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FAA38D8B-743E-4CB4-99F6-09952549504B}" type="datetime1">
              <a:rPr lang="en-US" altLang="en-US" sz="1400" b="1" smtClean="0">
                <a:solidFill>
                  <a:srgbClr val="FFFFFF"/>
                </a:solidFill>
                <a:latin typeface="Verdana" pitchFamily="34" charset="0"/>
              </a:rPr>
              <a:pPr eaLnBrk="1" hangingPunct="1">
                <a:spcBef>
                  <a:spcPct val="0"/>
                </a:spcBef>
                <a:buFontTx/>
                <a:buNone/>
              </a:pPr>
              <a:t>7/31/2022</a:t>
            </a:fld>
            <a:endParaRPr lang="en-US" altLang="en-US" sz="1400" b="1" smtClean="0">
              <a:solidFill>
                <a:srgbClr val="FFFFFF"/>
              </a:solidFill>
              <a:latin typeface="Verdana" pitchFamily="34" charset="0"/>
            </a:endParaRPr>
          </a:p>
        </p:txBody>
      </p:sp>
      <p:sp>
        <p:nvSpPr>
          <p:cNvPr id="438279" name="Footer Placeholder 7"/>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400" b="1" dirty="0">
                <a:solidFill>
                  <a:srgbClr val="FFFFFF"/>
                </a:solidFill>
                <a:latin typeface="Verdana" pitchFamily="34" charset="0"/>
              </a:rPr>
              <a:t>2 Timothy </a:t>
            </a:r>
            <a:r>
              <a:rPr lang="en-US" altLang="en-US" sz="1400" b="1" dirty="0" smtClean="0">
                <a:solidFill>
                  <a:srgbClr val="FFFFFF"/>
                </a:solidFill>
                <a:latin typeface="Verdana" pitchFamily="34" charset="0"/>
              </a:rPr>
              <a:t>5 Lesson</a:t>
            </a:r>
          </a:p>
        </p:txBody>
      </p:sp>
      <p:sp>
        <p:nvSpPr>
          <p:cNvPr id="438278" name="Slide Number Placeholder 3"/>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F3C054FA-EEBF-428E-A3C8-7A51D2C33EFB}" type="slidenum">
              <a:rPr lang="en-US" altLang="en-US" sz="1400" b="1" smtClean="0">
                <a:solidFill>
                  <a:srgbClr val="FFFFFF"/>
                </a:solidFill>
                <a:latin typeface="Verdana" pitchFamily="34" charset="0"/>
              </a:rPr>
              <a:pPr eaLnBrk="1" hangingPunct="1">
                <a:spcBef>
                  <a:spcPct val="0"/>
                </a:spcBef>
                <a:buFontTx/>
                <a:buNone/>
              </a:pPr>
              <a:t>4</a:t>
            </a:fld>
            <a:endParaRPr lang="en-US" altLang="en-US" sz="1400" b="1" smtClean="0">
              <a:solidFill>
                <a:srgbClr val="FFFFFF"/>
              </a:solidFill>
              <a:latin typeface="Verdana" pitchFamily="34" charset="0"/>
            </a:endParaRPr>
          </a:p>
        </p:txBody>
      </p:sp>
      <p:sp>
        <p:nvSpPr>
          <p:cNvPr id="11" name="TextBox 10"/>
          <p:cNvSpPr txBox="1">
            <a:spLocks noChangeArrowheads="1"/>
          </p:cNvSpPr>
          <p:nvPr/>
        </p:nvSpPr>
        <p:spPr bwMode="auto">
          <a:xfrm>
            <a:off x="636814" y="2438400"/>
            <a:ext cx="835478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514350" indent="-514350" defTabSz="457200" eaLnBrk="1" fontAlgn="base" hangingPunct="1">
              <a:spcBef>
                <a:spcPct val="0"/>
              </a:spcBef>
              <a:spcAft>
                <a:spcPct val="0"/>
              </a:spcAft>
              <a:buClr>
                <a:srgbClr val="FFFF00"/>
              </a:buClr>
              <a:buFont typeface="Arial" pitchFamily="34" charset="0"/>
              <a:buAutoNum type="romanUcPeriod"/>
            </a:pPr>
            <a:r>
              <a:rPr lang="en-US" altLang="en-US" sz="2400" b="1" i="1" dirty="0">
                <a:solidFill>
                  <a:srgbClr val="FFFFFF"/>
                </a:solidFill>
                <a:latin typeface="Verdana" pitchFamily="34" charset="0"/>
              </a:rPr>
              <a:t>MAINTAIN PROPER </a:t>
            </a:r>
            <a:r>
              <a:rPr lang="en-US" altLang="en-US" sz="2400" b="1" i="1" dirty="0" smtClean="0">
                <a:solidFill>
                  <a:srgbClr val="FFFFFF"/>
                </a:solidFill>
                <a:latin typeface="Verdana" pitchFamily="34" charset="0"/>
              </a:rPr>
              <a:t>RELATIONSHIPS</a:t>
            </a:r>
          </a:p>
          <a:p>
            <a:pPr marL="514350" indent="-514350" defTabSz="457200" eaLnBrk="1" fontAlgn="base" hangingPunct="1">
              <a:spcBef>
                <a:spcPct val="0"/>
              </a:spcBef>
              <a:spcAft>
                <a:spcPct val="0"/>
              </a:spcAft>
              <a:buClr>
                <a:srgbClr val="FFFF00"/>
              </a:buClr>
              <a:buFont typeface="Arial" pitchFamily="34" charset="0"/>
              <a:buAutoNum type="romanUcPeriod"/>
            </a:pPr>
            <a:endParaRPr lang="en-US" altLang="en-US" sz="2400" b="1" i="1" dirty="0" smtClean="0">
              <a:solidFill>
                <a:srgbClr val="FFFFFF"/>
              </a:solidFill>
              <a:latin typeface="Verdana" pitchFamily="34" charset="0"/>
            </a:endParaRPr>
          </a:p>
          <a:p>
            <a:pPr marL="514350" indent="-514350" defTabSz="457200" eaLnBrk="1" fontAlgn="base" hangingPunct="1">
              <a:spcBef>
                <a:spcPct val="0"/>
              </a:spcBef>
              <a:spcAft>
                <a:spcPct val="0"/>
              </a:spcAft>
              <a:buClr>
                <a:srgbClr val="FFFF00"/>
              </a:buClr>
              <a:buFont typeface="Arial" pitchFamily="34" charset="0"/>
              <a:buAutoNum type="romanUcPeriod"/>
            </a:pPr>
            <a:r>
              <a:rPr lang="en-US" altLang="en-US" sz="2400" b="1" i="1" dirty="0">
                <a:solidFill>
                  <a:srgbClr val="FFFFFF"/>
                </a:solidFill>
                <a:latin typeface="Verdana" pitchFamily="34" charset="0"/>
              </a:rPr>
              <a:t>CONCERNING </a:t>
            </a:r>
            <a:r>
              <a:rPr lang="en-US" altLang="en-US" sz="2400" b="1" i="1" dirty="0" smtClean="0">
                <a:solidFill>
                  <a:srgbClr val="FFFFFF"/>
                </a:solidFill>
                <a:latin typeface="Verdana" pitchFamily="34" charset="0"/>
              </a:rPr>
              <a:t>WIDOWS</a:t>
            </a:r>
          </a:p>
          <a:p>
            <a:pPr marL="514350" indent="-514350" defTabSz="457200" eaLnBrk="1" fontAlgn="base" hangingPunct="1">
              <a:spcBef>
                <a:spcPct val="0"/>
              </a:spcBef>
              <a:spcAft>
                <a:spcPct val="0"/>
              </a:spcAft>
              <a:buClr>
                <a:srgbClr val="FFFF00"/>
              </a:buClr>
              <a:buFont typeface="Arial" pitchFamily="34" charset="0"/>
              <a:buAutoNum type="romanUcPeriod"/>
            </a:pPr>
            <a:endParaRPr lang="en-US" altLang="en-US" sz="2400" b="1" i="1" dirty="0">
              <a:solidFill>
                <a:srgbClr val="FFFFFF"/>
              </a:solidFill>
              <a:latin typeface="Verdana" pitchFamily="34" charset="0"/>
            </a:endParaRPr>
          </a:p>
          <a:p>
            <a:pPr marL="514350" indent="-514350" defTabSz="457200" eaLnBrk="1" fontAlgn="base" hangingPunct="1">
              <a:spcBef>
                <a:spcPct val="0"/>
              </a:spcBef>
              <a:spcAft>
                <a:spcPct val="0"/>
              </a:spcAft>
              <a:buClr>
                <a:srgbClr val="FFFF00"/>
              </a:buClr>
              <a:buFont typeface="Arial" pitchFamily="34" charset="0"/>
              <a:buAutoNum type="romanUcPeriod"/>
            </a:pPr>
            <a:r>
              <a:rPr lang="en-US" altLang="en-US" sz="2400" b="1" i="1" dirty="0" smtClean="0">
                <a:solidFill>
                  <a:srgbClr val="FFFFFF"/>
                </a:solidFill>
                <a:latin typeface="Verdana" pitchFamily="34" charset="0"/>
              </a:rPr>
              <a:t> </a:t>
            </a:r>
            <a:r>
              <a:rPr lang="en-US" altLang="en-US" sz="2400" b="1" i="1" dirty="0">
                <a:solidFill>
                  <a:srgbClr val="FFFFFF"/>
                </a:solidFill>
                <a:latin typeface="Verdana" pitchFamily="34" charset="0"/>
              </a:rPr>
              <a:t>CONCERNING ELDERS</a:t>
            </a:r>
            <a:endParaRPr lang="en-US" altLang="en-US" sz="2400" b="1" i="1" dirty="0" smtClean="0">
              <a:solidFill>
                <a:srgbClr val="FFFFFF"/>
              </a:solidFill>
              <a:latin typeface="Verdana" pitchFamily="34" charset="0"/>
            </a:endParaRPr>
          </a:p>
          <a:p>
            <a:pPr marL="514350" indent="-514350" defTabSz="457200" eaLnBrk="1" fontAlgn="base" hangingPunct="1">
              <a:spcBef>
                <a:spcPct val="0"/>
              </a:spcBef>
              <a:spcAft>
                <a:spcPct val="0"/>
              </a:spcAft>
              <a:buClr>
                <a:srgbClr val="FFFF00"/>
              </a:buClr>
              <a:buFont typeface="Arial" pitchFamily="34" charset="0"/>
              <a:buAutoNum type="romanUcPeriod"/>
            </a:pPr>
            <a:endParaRPr lang="en-US" altLang="en-US" sz="2400" b="1" i="1" dirty="0" smtClean="0">
              <a:solidFill>
                <a:srgbClr val="FFFFFF"/>
              </a:solidFill>
              <a:latin typeface="Verdana" pitchFamily="34" charset="0"/>
            </a:endParaRPr>
          </a:p>
        </p:txBody>
      </p:sp>
      <p:sp>
        <p:nvSpPr>
          <p:cNvPr id="438282" name="TextBox 12"/>
          <p:cNvSpPr txBox="1">
            <a:spLocks noChangeArrowheads="1"/>
          </p:cNvSpPr>
          <p:nvPr/>
        </p:nvSpPr>
        <p:spPr bwMode="auto">
          <a:xfrm>
            <a:off x="647700" y="1289050"/>
            <a:ext cx="7429500" cy="646331"/>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3600" b="1" i="1" dirty="0">
                <a:solidFill>
                  <a:srgbClr val="FFFF00"/>
                </a:solidFill>
                <a:latin typeface="Verdana" pitchFamily="34" charset="0"/>
              </a:rPr>
              <a:t>Outline</a:t>
            </a:r>
            <a:endParaRPr lang="en-US" altLang="en-US" sz="3600" i="1" dirty="0">
              <a:solidFill>
                <a:srgbClr val="FFFF00"/>
              </a:solidFill>
              <a:latin typeface="Verdana" pitchFamily="34" charset="0"/>
            </a:endParaRPr>
          </a:p>
        </p:txBody>
      </p:sp>
      <p:cxnSp>
        <p:nvCxnSpPr>
          <p:cNvPr id="438283" name="Straight Connector 12"/>
          <p:cNvCxnSpPr>
            <a:cxnSpLocks noChangeShapeType="1"/>
          </p:cNvCxnSpPr>
          <p:nvPr/>
        </p:nvCxnSpPr>
        <p:spPr bwMode="auto">
          <a:xfrm>
            <a:off x="652463" y="2033516"/>
            <a:ext cx="81153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cxnSp>
        <p:nvCxnSpPr>
          <p:cNvPr id="438284" name="Straight Connector 12"/>
          <p:cNvCxnSpPr>
            <a:cxnSpLocks noChangeShapeType="1"/>
          </p:cNvCxnSpPr>
          <p:nvPr/>
        </p:nvCxnSpPr>
        <p:spPr bwMode="auto">
          <a:xfrm flipV="1">
            <a:off x="652463" y="1271814"/>
            <a:ext cx="8034337" cy="1723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5962232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p:cTn id="15"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p:cTn id="23"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11">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848600" cy="990600"/>
          </a:xfrm>
        </p:spPr>
        <p:txBody>
          <a:bodyPr>
            <a:noAutofit/>
          </a:bodyPr>
          <a:lstStyle/>
          <a:p>
            <a:r>
              <a:rPr lang="en-US" sz="3600" dirty="0" smtClean="0"/>
              <a:t>1 TIMOTHY 5:17-25 </a:t>
            </a:r>
            <a:r>
              <a:rPr lang="en-US" sz="3600" dirty="0"/>
              <a:t>CONCERNING </a:t>
            </a:r>
            <a:r>
              <a:rPr lang="en-US" sz="3600" dirty="0" smtClean="0"/>
              <a:t>ELDERS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388925" y="1173540"/>
            <a:ext cx="8686800" cy="1569660"/>
          </a:xfrm>
          <a:prstGeom prst="rect">
            <a:avLst/>
          </a:prstGeom>
          <a:noFill/>
        </p:spPr>
        <p:txBody>
          <a:bodyPr wrap="square" rtlCol="0">
            <a:spAutoFit/>
          </a:bodyPr>
          <a:lstStyle/>
          <a:p>
            <a:r>
              <a:rPr lang="en-US" sz="3200" b="1" dirty="0">
                <a:solidFill>
                  <a:srgbClr val="0070C0"/>
                </a:solidFill>
              </a:rPr>
              <a:t>5.24 </a:t>
            </a:r>
            <a:r>
              <a:rPr lang="en-US" sz="3200" b="1" dirty="0">
                <a:solidFill>
                  <a:prstClr val="white"/>
                </a:solidFill>
              </a:rPr>
              <a:t>Some men's sins are open beforehand, going before to judgment; and some men they follow after.</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40</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8" name="TextBox 7"/>
          <p:cNvSpPr txBox="1"/>
          <p:nvPr/>
        </p:nvSpPr>
        <p:spPr>
          <a:xfrm>
            <a:off x="401282" y="2590800"/>
            <a:ext cx="8823350" cy="4031873"/>
          </a:xfrm>
          <a:prstGeom prst="rect">
            <a:avLst/>
          </a:prstGeom>
          <a:noFill/>
        </p:spPr>
        <p:txBody>
          <a:bodyPr wrap="square" rtlCol="0">
            <a:spAutoFit/>
          </a:bodyPr>
          <a:lstStyle/>
          <a:p>
            <a:r>
              <a:rPr lang="en-US" sz="3200" dirty="0">
                <a:solidFill>
                  <a:srgbClr val="FFFF00"/>
                </a:solidFill>
              </a:rPr>
              <a:t>This verse and the next </a:t>
            </a:r>
            <a:r>
              <a:rPr lang="en-US" sz="3200" dirty="0">
                <a:solidFill>
                  <a:srgbClr val="FFFF00"/>
                </a:solidFill>
              </a:rPr>
              <a:t>form a conclusion to Paul's section regarding the treatment of elders in the church. Four categories of people are mentioned, with the first two groups in this verse. First, Paul writes about those whose sins are obvious and known to all. This means those whose flaws and errors are already known to the world, before being revealed and judged </a:t>
            </a:r>
            <a:r>
              <a:rPr lang="en-US" sz="3200" dirty="0">
                <a:solidFill>
                  <a:srgbClr val="FFFF00"/>
                </a:solidFill>
              </a:rPr>
              <a:t>in</a:t>
            </a:r>
            <a:endParaRPr lang="en-US" sz="3200" dirty="0">
              <a:solidFill>
                <a:srgbClr val="FFFF00"/>
              </a:solidFill>
            </a:endParaRPr>
          </a:p>
        </p:txBody>
      </p:sp>
    </p:spTree>
    <p:extLst>
      <p:ext uri="{BB962C8B-B14F-4D97-AF65-F5344CB8AC3E}">
        <p14:creationId xmlns:p14="http://schemas.microsoft.com/office/powerpoint/2010/main" val="295942572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848600" cy="990600"/>
          </a:xfrm>
        </p:spPr>
        <p:txBody>
          <a:bodyPr>
            <a:noAutofit/>
          </a:bodyPr>
          <a:lstStyle/>
          <a:p>
            <a:r>
              <a:rPr lang="en-US" sz="3600" dirty="0" smtClean="0"/>
              <a:t>1 TIMOTHY 5:17-25 </a:t>
            </a:r>
            <a:r>
              <a:rPr lang="en-US" sz="3600" dirty="0"/>
              <a:t>CONCERNING </a:t>
            </a:r>
            <a:r>
              <a:rPr lang="en-US" sz="3600" dirty="0" smtClean="0"/>
              <a:t>ELDERS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41</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8" name="TextBox 7"/>
          <p:cNvSpPr txBox="1"/>
          <p:nvPr/>
        </p:nvSpPr>
        <p:spPr>
          <a:xfrm>
            <a:off x="228600" y="1066800"/>
            <a:ext cx="8932223" cy="4031873"/>
          </a:xfrm>
          <a:prstGeom prst="rect">
            <a:avLst/>
          </a:prstGeom>
          <a:noFill/>
        </p:spPr>
        <p:txBody>
          <a:bodyPr wrap="square" rtlCol="0">
            <a:spAutoFit/>
          </a:bodyPr>
          <a:lstStyle/>
          <a:p>
            <a:r>
              <a:rPr lang="en-US" sz="3200" dirty="0">
                <a:solidFill>
                  <a:srgbClr val="FFFF00"/>
                </a:solidFill>
              </a:rPr>
              <a:t>eternity </a:t>
            </a:r>
            <a:r>
              <a:rPr lang="en-US" sz="3200" dirty="0">
                <a:solidFill>
                  <a:srgbClr val="FFFF00"/>
                </a:solidFill>
              </a:rPr>
              <a:t>(</a:t>
            </a:r>
            <a:r>
              <a:rPr lang="en-US" sz="3200" dirty="0">
                <a:solidFill>
                  <a:prstClr val="white"/>
                </a:solidFill>
              </a:rPr>
              <a:t>Matthew 12:36</a:t>
            </a:r>
            <a:r>
              <a:rPr lang="en-US" sz="3200" dirty="0">
                <a:solidFill>
                  <a:srgbClr val="FFFF00"/>
                </a:solidFill>
              </a:rPr>
              <a:t>). </a:t>
            </a:r>
            <a:r>
              <a:rPr lang="en-US" sz="3200" dirty="0">
                <a:solidFill>
                  <a:srgbClr val="FFFF00"/>
                </a:solidFill>
              </a:rPr>
              <a:t>The </a:t>
            </a:r>
            <a:r>
              <a:rPr lang="en-US" sz="3200" dirty="0">
                <a:solidFill>
                  <a:srgbClr val="FFFF00"/>
                </a:solidFill>
              </a:rPr>
              <a:t>second category refers to those sins which are hidden, obscured, or simply undiscovered. S</a:t>
            </a:r>
            <a:r>
              <a:rPr lang="en-US" sz="3200" dirty="0">
                <a:solidFill>
                  <a:srgbClr val="FFFF00"/>
                </a:solidFill>
              </a:rPr>
              <a:t>ome </a:t>
            </a:r>
            <a:r>
              <a:rPr lang="en-US" sz="3200" dirty="0">
                <a:solidFill>
                  <a:srgbClr val="FFFF00"/>
                </a:solidFill>
              </a:rPr>
              <a:t>men </a:t>
            </a:r>
            <a:r>
              <a:rPr lang="en-US" sz="3200" dirty="0">
                <a:solidFill>
                  <a:srgbClr val="FFFF00"/>
                </a:solidFill>
              </a:rPr>
              <a:t>are </a:t>
            </a:r>
            <a:r>
              <a:rPr lang="en-US" sz="3200" dirty="0">
                <a:solidFill>
                  <a:srgbClr val="FFFF00"/>
                </a:solidFill>
              </a:rPr>
              <a:t>especially clever at concealing their sins</a:t>
            </a:r>
            <a:r>
              <a:rPr lang="en-US" sz="3200" dirty="0">
                <a:solidFill>
                  <a:srgbClr val="FFFF00"/>
                </a:solidFill>
              </a:rPr>
              <a:t>. </a:t>
            </a:r>
            <a:r>
              <a:rPr lang="en-US" sz="3200" dirty="0">
                <a:solidFill>
                  <a:srgbClr val="FFFF00"/>
                </a:solidFill>
              </a:rPr>
              <a:t>T</a:t>
            </a:r>
            <a:r>
              <a:rPr lang="en-US" sz="3200" dirty="0">
                <a:solidFill>
                  <a:srgbClr val="FFFF00"/>
                </a:solidFill>
              </a:rPr>
              <a:t>heir </a:t>
            </a:r>
            <a:r>
              <a:rPr lang="en-US" sz="3200" dirty="0">
                <a:solidFill>
                  <a:srgbClr val="FFFF00"/>
                </a:solidFill>
              </a:rPr>
              <a:t>sins "appear later," meaning they will eventually be known</a:t>
            </a:r>
            <a:r>
              <a:rPr lang="en-US" sz="3200" dirty="0">
                <a:solidFill>
                  <a:srgbClr val="FFFF00"/>
                </a:solidFill>
              </a:rPr>
              <a:t>, either                                                        in </a:t>
            </a:r>
            <a:r>
              <a:rPr lang="en-US" sz="3200" dirty="0">
                <a:solidFill>
                  <a:srgbClr val="FFFF00"/>
                </a:solidFill>
              </a:rPr>
              <a:t>this life or </a:t>
            </a:r>
            <a:r>
              <a:rPr lang="en-US" sz="3200" dirty="0">
                <a:solidFill>
                  <a:srgbClr val="FFFF00"/>
                </a:solidFill>
              </a:rPr>
              <a:t>after                                                                    death</a:t>
            </a:r>
            <a:r>
              <a:rPr lang="en-US" sz="3200" dirty="0">
                <a:solidFill>
                  <a:srgbClr val="FFFF00"/>
                </a:solidFill>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3581400"/>
            <a:ext cx="4725390" cy="3143901"/>
          </a:xfrm>
          <a:prstGeom prst="rect">
            <a:avLst/>
          </a:prstGeom>
        </p:spPr>
      </p:pic>
    </p:spTree>
    <p:extLst>
      <p:ext uri="{BB962C8B-B14F-4D97-AF65-F5344CB8AC3E}">
        <p14:creationId xmlns:p14="http://schemas.microsoft.com/office/powerpoint/2010/main" val="114967142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848600" cy="1295400"/>
          </a:xfrm>
        </p:spPr>
        <p:txBody>
          <a:bodyPr>
            <a:noAutofit/>
          </a:bodyPr>
          <a:lstStyle/>
          <a:p>
            <a:r>
              <a:rPr lang="en-US" sz="3600" dirty="0" smtClean="0"/>
              <a:t>1 TIMOTHY 5:17-25 </a:t>
            </a:r>
            <a:r>
              <a:rPr lang="en-US" sz="3600" dirty="0"/>
              <a:t>CONCERNING </a:t>
            </a:r>
            <a:r>
              <a:rPr lang="en-US" sz="3600" dirty="0" smtClean="0"/>
              <a:t>ELDERS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388925" y="1295400"/>
            <a:ext cx="8686800" cy="1569660"/>
          </a:xfrm>
          <a:prstGeom prst="rect">
            <a:avLst/>
          </a:prstGeom>
          <a:noFill/>
        </p:spPr>
        <p:txBody>
          <a:bodyPr wrap="square" rtlCol="0">
            <a:spAutoFit/>
          </a:bodyPr>
          <a:lstStyle/>
          <a:p>
            <a:r>
              <a:rPr lang="en-US" sz="3200" b="1" dirty="0">
                <a:solidFill>
                  <a:srgbClr val="0070C0"/>
                </a:solidFill>
              </a:rPr>
              <a:t>5.25 </a:t>
            </a:r>
            <a:r>
              <a:rPr lang="en-US" sz="3200" b="1" dirty="0">
                <a:solidFill>
                  <a:prstClr val="white"/>
                </a:solidFill>
              </a:rPr>
              <a:t>Likewise also the good works of some are manifest beforehand; and they that are otherwise cannot be hid.</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42</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8" name="TextBox 7"/>
          <p:cNvSpPr txBox="1"/>
          <p:nvPr/>
        </p:nvSpPr>
        <p:spPr>
          <a:xfrm>
            <a:off x="410696" y="2743200"/>
            <a:ext cx="8665029" cy="4031873"/>
          </a:xfrm>
          <a:prstGeom prst="rect">
            <a:avLst/>
          </a:prstGeom>
          <a:noFill/>
        </p:spPr>
        <p:txBody>
          <a:bodyPr wrap="square" rtlCol="0">
            <a:spAutoFit/>
          </a:bodyPr>
          <a:lstStyle/>
          <a:p>
            <a:r>
              <a:rPr lang="en-US" sz="3200" dirty="0">
                <a:solidFill>
                  <a:srgbClr val="FFFF00"/>
                </a:solidFill>
              </a:rPr>
              <a:t>In this verse Paul </a:t>
            </a:r>
            <a:r>
              <a:rPr lang="en-US" sz="3200" dirty="0">
                <a:solidFill>
                  <a:srgbClr val="FFFF00"/>
                </a:solidFill>
              </a:rPr>
              <a:t>mentions two categories of people known for good works. First, he writes that some good deeds are obvious to others and seen by many </a:t>
            </a:r>
            <a:r>
              <a:rPr lang="en-US" sz="3200" dirty="0">
                <a:solidFill>
                  <a:srgbClr val="FFFF00"/>
                </a:solidFill>
              </a:rPr>
              <a:t>people. Second</a:t>
            </a:r>
            <a:r>
              <a:rPr lang="en-US" sz="3200" dirty="0">
                <a:solidFill>
                  <a:srgbClr val="FFFF00"/>
                </a:solidFill>
              </a:rPr>
              <a:t>, however, are good works which are not as clear. Just as human eyes can miss the hidden sins of others, so too can human eyes miss the good done by fellow human beings. And yet, both sins </a:t>
            </a:r>
            <a:r>
              <a:rPr lang="en-US" sz="3200" dirty="0">
                <a:solidFill>
                  <a:srgbClr val="FFFF00"/>
                </a:solidFill>
              </a:rPr>
              <a:t>and</a:t>
            </a:r>
            <a:endParaRPr lang="en-US" sz="3200" dirty="0">
              <a:solidFill>
                <a:srgbClr val="FFFF00"/>
              </a:solidFill>
            </a:endParaRPr>
          </a:p>
        </p:txBody>
      </p:sp>
    </p:spTree>
    <p:extLst>
      <p:ext uri="{BB962C8B-B14F-4D97-AF65-F5344CB8AC3E}">
        <p14:creationId xmlns:p14="http://schemas.microsoft.com/office/powerpoint/2010/main" val="59908919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848600" cy="1295400"/>
          </a:xfrm>
        </p:spPr>
        <p:txBody>
          <a:bodyPr>
            <a:noAutofit/>
          </a:bodyPr>
          <a:lstStyle/>
          <a:p>
            <a:r>
              <a:rPr lang="en-US" sz="3600" dirty="0" smtClean="0"/>
              <a:t>1 TIMOTHY 5:17-25 </a:t>
            </a:r>
            <a:r>
              <a:rPr lang="en-US" sz="3600" dirty="0"/>
              <a:t>CONCERNING </a:t>
            </a:r>
            <a:r>
              <a:rPr lang="en-US" sz="3600" dirty="0" smtClean="0"/>
              <a:t>ELDERS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43</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8" name="TextBox 7"/>
          <p:cNvSpPr txBox="1"/>
          <p:nvPr/>
        </p:nvSpPr>
        <p:spPr>
          <a:xfrm>
            <a:off x="381001" y="1371600"/>
            <a:ext cx="8763000" cy="2062103"/>
          </a:xfrm>
          <a:prstGeom prst="rect">
            <a:avLst/>
          </a:prstGeom>
          <a:noFill/>
        </p:spPr>
        <p:txBody>
          <a:bodyPr wrap="square" rtlCol="0">
            <a:spAutoFit/>
          </a:bodyPr>
          <a:lstStyle/>
          <a:p>
            <a:r>
              <a:rPr lang="en-US" sz="3200" dirty="0">
                <a:solidFill>
                  <a:srgbClr val="FFFF00"/>
                </a:solidFill>
              </a:rPr>
              <a:t>good works are known by God. Even minor, less obvious, or secret good deeds cannot be hidden </a:t>
            </a:r>
            <a:r>
              <a:rPr lang="en-US" sz="3200" dirty="0">
                <a:solidFill>
                  <a:srgbClr val="FFFF00"/>
                </a:solidFill>
              </a:rPr>
              <a:t>from God (</a:t>
            </a:r>
            <a:r>
              <a:rPr lang="en-US" sz="3200" dirty="0">
                <a:solidFill>
                  <a:prstClr val="white"/>
                </a:solidFill>
              </a:rPr>
              <a:t>Matthew </a:t>
            </a:r>
            <a:r>
              <a:rPr lang="en-US" sz="3200" dirty="0">
                <a:solidFill>
                  <a:prstClr val="white"/>
                </a:solidFill>
              </a:rPr>
              <a:t>6:4</a:t>
            </a:r>
            <a:r>
              <a:rPr lang="en-US" sz="3200" dirty="0">
                <a:solidFill>
                  <a:srgbClr val="FFFF00"/>
                </a:solidFill>
              </a:rPr>
              <a:t>) for He sees everything. </a:t>
            </a:r>
            <a:endParaRPr lang="en-US" sz="3200" dirty="0">
              <a:solidFill>
                <a:srgbClr val="FFFF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567366"/>
            <a:ext cx="4572000" cy="311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369761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in)">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0"/>
            <a:ext cx="6858000" cy="4038600"/>
          </a:xfrm>
        </p:spPr>
        <p:txBody>
          <a:bodyPr>
            <a:noAutofit/>
          </a:bodyPr>
          <a:lstStyle/>
          <a:p>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THIS CONCLUDES</a:t>
            </a:r>
            <a:b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7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 TIMOTHY  </a:t>
            </a:r>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CHAPTER 5</a:t>
            </a:r>
            <a:endParaRPr lang="en-US" sz="7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Slide Number Placeholder 5"/>
          <p:cNvSpPr txBox="1">
            <a:spLocks/>
          </p:cNvSpPr>
          <p:nvPr/>
        </p:nvSpPr>
        <p:spPr>
          <a:xfrm>
            <a:off x="8305800" y="6492875"/>
            <a:ext cx="609600" cy="365125"/>
          </a:xfrm>
          <a:prstGeom prst="rect">
            <a:avLst/>
          </a:prstGeom>
        </p:spPr>
        <p:txBody>
          <a:bodyPr/>
          <a:lstStyle/>
          <a:p>
            <a:pPr>
              <a:defRPr/>
            </a:pPr>
            <a:fld id="{69E29E33-B620-47F9-BB04-8846C2A5AFCC}" type="slidenum">
              <a:rPr lang="en-US" sz="1200">
                <a:solidFill>
                  <a:prstClr val="white"/>
                </a:solidFill>
              </a:rPr>
              <a:pPr>
                <a:defRPr/>
              </a:pPr>
              <a:t>44</a:t>
            </a:fld>
            <a:endParaRPr lang="en-US" sz="1200" dirty="0">
              <a:solidFill>
                <a:prstClr val="white"/>
              </a:solidFill>
            </a:endParaRPr>
          </a:p>
        </p:txBody>
      </p:sp>
      <p:sp>
        <p:nvSpPr>
          <p:cNvPr id="9" name="Rectangle 8"/>
          <p:cNvSpPr/>
          <p:nvPr/>
        </p:nvSpPr>
        <p:spPr>
          <a:xfrm>
            <a:off x="381000" y="62484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Tree>
    <p:extLst>
      <p:ext uri="{BB962C8B-B14F-4D97-AF65-F5344CB8AC3E}">
        <p14:creationId xmlns:p14="http://schemas.microsoft.com/office/powerpoint/2010/main" val="330952797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95400"/>
          </a:xfrm>
        </p:spPr>
        <p:txBody>
          <a:bodyPr>
            <a:noAutofit/>
          </a:bodyPr>
          <a:lstStyle/>
          <a:p>
            <a:r>
              <a:rPr lang="en-US" sz="3600" dirty="0" smtClean="0"/>
              <a:t>1 TIMOTHY 5:1-2 </a:t>
            </a:r>
            <a:r>
              <a:rPr lang="en-US" sz="3600" dirty="0"/>
              <a:t>MAINTAIN PROPER RELATIONSHIPS</a:t>
            </a:r>
            <a:endParaRPr lang="en-US" sz="3600" dirty="0">
              <a:ln w="6350">
                <a:solidFill>
                  <a:srgbClr val="FF0000"/>
                </a:solidFill>
              </a:ln>
              <a:effectLst/>
              <a:latin typeface="+mn-lt"/>
            </a:endParaRPr>
          </a:p>
        </p:txBody>
      </p:sp>
      <p:sp>
        <p:nvSpPr>
          <p:cNvPr id="4" name="TextBox 3"/>
          <p:cNvSpPr txBox="1"/>
          <p:nvPr/>
        </p:nvSpPr>
        <p:spPr>
          <a:xfrm>
            <a:off x="304800" y="1208782"/>
            <a:ext cx="8770925" cy="1077218"/>
          </a:xfrm>
          <a:prstGeom prst="rect">
            <a:avLst/>
          </a:prstGeom>
          <a:noFill/>
        </p:spPr>
        <p:txBody>
          <a:bodyPr wrap="square" rtlCol="0">
            <a:spAutoFit/>
          </a:bodyPr>
          <a:lstStyle/>
          <a:p>
            <a:r>
              <a:rPr lang="en-US" sz="3200" b="1" dirty="0">
                <a:solidFill>
                  <a:srgbClr val="0070C0"/>
                </a:solidFill>
              </a:rPr>
              <a:t>5.1 </a:t>
            </a:r>
            <a:r>
              <a:rPr lang="en-US" sz="3200" b="1" dirty="0">
                <a:solidFill>
                  <a:prstClr val="white"/>
                </a:solidFill>
              </a:rPr>
              <a:t>Rebuke not an elder, but </a:t>
            </a:r>
            <a:r>
              <a:rPr lang="en-US" sz="3200" b="1" dirty="0" err="1">
                <a:solidFill>
                  <a:prstClr val="white"/>
                </a:solidFill>
              </a:rPr>
              <a:t>intreat</a:t>
            </a:r>
            <a:r>
              <a:rPr lang="en-US" sz="3200" b="1" dirty="0">
                <a:solidFill>
                  <a:prstClr val="white"/>
                </a:solidFill>
              </a:rPr>
              <a:t> him as a father; and the younger men as brethren;</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5</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8" name="TextBox 7"/>
          <p:cNvSpPr txBox="1"/>
          <p:nvPr/>
        </p:nvSpPr>
        <p:spPr>
          <a:xfrm>
            <a:off x="304800" y="2133600"/>
            <a:ext cx="8943101" cy="3539430"/>
          </a:xfrm>
          <a:prstGeom prst="rect">
            <a:avLst/>
          </a:prstGeom>
          <a:noFill/>
        </p:spPr>
        <p:txBody>
          <a:bodyPr wrap="square" rtlCol="0">
            <a:spAutoFit/>
          </a:bodyPr>
          <a:lstStyle/>
          <a:p>
            <a:r>
              <a:rPr lang="en-US" sz="3200" dirty="0">
                <a:solidFill>
                  <a:srgbClr val="FFFF00"/>
                </a:solidFill>
              </a:rPr>
              <a:t>Here “elder” refers to any older man in the church. Paul focuses </a:t>
            </a:r>
            <a:r>
              <a:rPr lang="en-US" sz="3200" dirty="0">
                <a:solidFill>
                  <a:srgbClr val="FFFF00"/>
                </a:solidFill>
              </a:rPr>
              <a:t>on how Timothy is to treat different groups of people within the church. As their spiritual </a:t>
            </a:r>
            <a:r>
              <a:rPr lang="en-US" sz="3200" dirty="0">
                <a:solidFill>
                  <a:srgbClr val="FFFF00"/>
                </a:solidFill>
              </a:rPr>
              <a:t>leader Timothy is to treat any older </a:t>
            </a:r>
            <a:r>
              <a:rPr lang="en-US" sz="3200" dirty="0">
                <a:solidFill>
                  <a:srgbClr val="FFFF00"/>
                </a:solidFill>
              </a:rPr>
              <a:t>man in the church </a:t>
            </a:r>
            <a:r>
              <a:rPr lang="en-US" sz="3200" dirty="0">
                <a:solidFill>
                  <a:srgbClr val="FFFF00"/>
                </a:solidFill>
              </a:rPr>
              <a:t>                                                                   as a father and any                                                                    younger men as brothers.                                                                                                                                                                 </a:t>
            </a:r>
            <a:endParaRPr lang="en-US" sz="3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4166114"/>
            <a:ext cx="3962401" cy="2566102"/>
          </a:xfrm>
          <a:prstGeom prst="rect">
            <a:avLst/>
          </a:prstGeom>
        </p:spPr>
      </p:pic>
    </p:spTree>
    <p:extLst>
      <p:ext uri="{BB962C8B-B14F-4D97-AF65-F5344CB8AC3E}">
        <p14:creationId xmlns:p14="http://schemas.microsoft.com/office/powerpoint/2010/main" val="19071813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heel(1)">
                                      <p:cBhvr>
                                        <p:cTn id="15" dur="2000"/>
                                        <p:tgtEl>
                                          <p:spTgt spid="8">
                                            <p:txEl>
                                              <p:pRg st="0" end="0"/>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95400"/>
          </a:xfrm>
        </p:spPr>
        <p:txBody>
          <a:bodyPr>
            <a:noAutofit/>
          </a:bodyPr>
          <a:lstStyle/>
          <a:p>
            <a:r>
              <a:rPr lang="en-US" sz="3600" dirty="0" smtClean="0"/>
              <a:t>1 TIMOTHY 5:1-2 </a:t>
            </a:r>
            <a:r>
              <a:rPr lang="en-US" sz="3600" dirty="0"/>
              <a:t>MAINTAIN PROPER </a:t>
            </a:r>
            <a:r>
              <a:rPr lang="en-US" sz="3600" dirty="0" smtClean="0"/>
              <a:t>RELATIONSHIPS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388925" y="1295400"/>
            <a:ext cx="8686800" cy="1077218"/>
          </a:xfrm>
          <a:prstGeom prst="rect">
            <a:avLst/>
          </a:prstGeom>
          <a:noFill/>
        </p:spPr>
        <p:txBody>
          <a:bodyPr wrap="square" rtlCol="0">
            <a:spAutoFit/>
          </a:bodyPr>
          <a:lstStyle/>
          <a:p>
            <a:r>
              <a:rPr lang="en-US" sz="3200" b="1" dirty="0">
                <a:solidFill>
                  <a:srgbClr val="0070C0"/>
                </a:solidFill>
              </a:rPr>
              <a:t>5.2 </a:t>
            </a:r>
            <a:r>
              <a:rPr lang="en-US" sz="3200" b="1" dirty="0">
                <a:solidFill>
                  <a:prstClr val="white"/>
                </a:solidFill>
              </a:rPr>
              <a:t>The elder women as mothers; the younger as sisters, with all purity.</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6</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8" name="TextBox 7"/>
          <p:cNvSpPr txBox="1"/>
          <p:nvPr/>
        </p:nvSpPr>
        <p:spPr>
          <a:xfrm>
            <a:off x="388925" y="2286000"/>
            <a:ext cx="8823350" cy="4031873"/>
          </a:xfrm>
          <a:prstGeom prst="rect">
            <a:avLst/>
          </a:prstGeom>
          <a:noFill/>
        </p:spPr>
        <p:txBody>
          <a:bodyPr wrap="square" rtlCol="0">
            <a:spAutoFit/>
          </a:bodyPr>
          <a:lstStyle/>
          <a:p>
            <a:r>
              <a:rPr lang="en-US" sz="3200" dirty="0">
                <a:solidFill>
                  <a:srgbClr val="FFFF00"/>
                </a:solidFill>
              </a:rPr>
              <a:t>Here Paul </a:t>
            </a:r>
            <a:r>
              <a:rPr lang="en-US" sz="3200" dirty="0">
                <a:solidFill>
                  <a:srgbClr val="FFFF00"/>
                </a:solidFill>
              </a:rPr>
              <a:t>teaches about </a:t>
            </a:r>
            <a:r>
              <a:rPr lang="en-US" sz="3200" dirty="0">
                <a:solidFill>
                  <a:srgbClr val="FFFF00"/>
                </a:solidFill>
              </a:rPr>
              <a:t>the relationships Timothy is to have with </a:t>
            </a:r>
            <a:r>
              <a:rPr lang="en-US" sz="3200" dirty="0">
                <a:solidFill>
                  <a:srgbClr val="FFFF00"/>
                </a:solidFill>
              </a:rPr>
              <a:t>the </a:t>
            </a:r>
            <a:r>
              <a:rPr lang="en-US" sz="3200" dirty="0">
                <a:solidFill>
                  <a:srgbClr val="FFFF00"/>
                </a:solidFill>
              </a:rPr>
              <a:t>older and younger women in </a:t>
            </a:r>
            <a:r>
              <a:rPr lang="en-US" sz="3200" dirty="0">
                <a:solidFill>
                  <a:srgbClr val="FFFF00"/>
                </a:solidFill>
              </a:rPr>
              <a:t>the church</a:t>
            </a:r>
            <a:r>
              <a:rPr lang="en-US" sz="3200" dirty="0">
                <a:solidFill>
                  <a:srgbClr val="FFFF00"/>
                </a:solidFill>
              </a:rPr>
              <a:t>. He tells Timothy to relate </a:t>
            </a:r>
            <a:r>
              <a:rPr lang="en-US" sz="3200" dirty="0">
                <a:solidFill>
                  <a:srgbClr val="FFFF00"/>
                </a:solidFill>
              </a:rPr>
              <a:t>to </a:t>
            </a:r>
            <a:r>
              <a:rPr lang="en-US" sz="3200" dirty="0">
                <a:solidFill>
                  <a:srgbClr val="FFFF00"/>
                </a:solidFill>
              </a:rPr>
              <a:t>women </a:t>
            </a:r>
            <a:r>
              <a:rPr lang="en-US" sz="3200" dirty="0">
                <a:solidFill>
                  <a:srgbClr val="FFFF00"/>
                </a:solidFill>
              </a:rPr>
              <a:t>in the church as if they are your very own family members. </a:t>
            </a:r>
            <a:r>
              <a:rPr lang="en-US" sz="3200" dirty="0">
                <a:solidFill>
                  <a:srgbClr val="FFFF00"/>
                </a:solidFill>
              </a:rPr>
              <a:t>In addition he </a:t>
            </a:r>
            <a:r>
              <a:rPr lang="en-US" sz="3200" dirty="0">
                <a:solidFill>
                  <a:srgbClr val="FFFF00"/>
                </a:solidFill>
              </a:rPr>
              <a:t>was </a:t>
            </a:r>
            <a:r>
              <a:rPr lang="en-US" sz="3200" dirty="0">
                <a:solidFill>
                  <a:srgbClr val="FFFF00"/>
                </a:solidFill>
              </a:rPr>
              <a:t>to </a:t>
            </a:r>
            <a:r>
              <a:rPr lang="en-US" sz="3200" dirty="0">
                <a:solidFill>
                  <a:srgbClr val="FFFF00"/>
                </a:solidFill>
              </a:rPr>
              <a:t>guard his heart with more than common vigilance in such circumstances, and was to indulge in no word, or look, or action, </a:t>
            </a:r>
            <a:r>
              <a:rPr lang="en-US" sz="3200" dirty="0">
                <a:solidFill>
                  <a:srgbClr val="FFFF00"/>
                </a:solidFill>
              </a:rPr>
              <a:t>which</a:t>
            </a:r>
            <a:endParaRPr lang="en-US" sz="3200" dirty="0">
              <a:solidFill>
                <a:srgbClr val="FFFF00"/>
              </a:solidFill>
            </a:endParaRPr>
          </a:p>
        </p:txBody>
      </p:sp>
    </p:spTree>
    <p:extLst>
      <p:ext uri="{BB962C8B-B14F-4D97-AF65-F5344CB8AC3E}">
        <p14:creationId xmlns:p14="http://schemas.microsoft.com/office/powerpoint/2010/main" val="70725474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95400"/>
          </a:xfrm>
        </p:spPr>
        <p:txBody>
          <a:bodyPr>
            <a:noAutofit/>
          </a:bodyPr>
          <a:lstStyle/>
          <a:p>
            <a:r>
              <a:rPr lang="en-US" sz="3600" dirty="0" smtClean="0"/>
              <a:t>1 TIMOTHY 5:1-2 </a:t>
            </a:r>
            <a:r>
              <a:rPr lang="en-US" sz="3600" dirty="0"/>
              <a:t>MAINTAIN PROPER </a:t>
            </a:r>
            <a:r>
              <a:rPr lang="en-US" sz="3600" dirty="0" smtClean="0"/>
              <a:t>RELATIONSHIPS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7</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8" name="TextBox 7"/>
          <p:cNvSpPr txBox="1"/>
          <p:nvPr/>
        </p:nvSpPr>
        <p:spPr>
          <a:xfrm>
            <a:off x="320650" y="1341566"/>
            <a:ext cx="8823350" cy="584775"/>
          </a:xfrm>
          <a:prstGeom prst="rect">
            <a:avLst/>
          </a:prstGeom>
          <a:noFill/>
        </p:spPr>
        <p:txBody>
          <a:bodyPr wrap="square" rtlCol="0">
            <a:spAutoFit/>
          </a:bodyPr>
          <a:lstStyle/>
          <a:p>
            <a:r>
              <a:rPr lang="en-US" sz="3200" dirty="0">
                <a:solidFill>
                  <a:srgbClr val="FFFF00"/>
                </a:solidFill>
              </a:rPr>
              <a:t> </a:t>
            </a:r>
            <a:endParaRPr lang="en-US" sz="3200" dirty="0">
              <a:solidFill>
                <a:srgbClr val="FFFF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731" y="2117069"/>
            <a:ext cx="4447188" cy="4558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43815" y="1345524"/>
            <a:ext cx="8305800" cy="584775"/>
          </a:xfrm>
          <a:prstGeom prst="rect">
            <a:avLst/>
          </a:prstGeom>
          <a:noFill/>
        </p:spPr>
        <p:txBody>
          <a:bodyPr wrap="square" rtlCol="0">
            <a:spAutoFit/>
          </a:bodyPr>
          <a:lstStyle/>
          <a:p>
            <a:r>
              <a:rPr lang="en-US" sz="3200" dirty="0">
                <a:solidFill>
                  <a:srgbClr val="FFFF00"/>
                </a:solidFill>
              </a:rPr>
              <a:t>could be construed as improper.</a:t>
            </a:r>
          </a:p>
        </p:txBody>
      </p:sp>
    </p:spTree>
    <p:extLst>
      <p:ext uri="{BB962C8B-B14F-4D97-AF65-F5344CB8AC3E}">
        <p14:creationId xmlns:p14="http://schemas.microsoft.com/office/powerpoint/2010/main" val="115360494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circle(in)">
                                      <p:cBhvr>
                                        <p:cTn id="10"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95400"/>
          </a:xfrm>
        </p:spPr>
        <p:txBody>
          <a:bodyPr>
            <a:noAutofit/>
          </a:bodyPr>
          <a:lstStyle/>
          <a:p>
            <a:r>
              <a:rPr lang="en-US" sz="3600" dirty="0" smtClean="0"/>
              <a:t>1 TIMOTHY 5:3-16 </a:t>
            </a:r>
            <a:r>
              <a:rPr lang="en-US" sz="3600" dirty="0"/>
              <a:t>CONCERNING WIDOWS</a:t>
            </a:r>
            <a:endParaRPr lang="en-US" sz="3600" dirty="0">
              <a:ln w="6350">
                <a:solidFill>
                  <a:srgbClr val="FF0000"/>
                </a:solidFill>
              </a:ln>
              <a:effectLst/>
              <a:latin typeface="+mn-lt"/>
            </a:endParaRPr>
          </a:p>
        </p:txBody>
      </p:sp>
      <p:sp>
        <p:nvSpPr>
          <p:cNvPr id="4" name="TextBox 3"/>
          <p:cNvSpPr txBox="1"/>
          <p:nvPr/>
        </p:nvSpPr>
        <p:spPr>
          <a:xfrm>
            <a:off x="410696" y="1216316"/>
            <a:ext cx="8686800" cy="584775"/>
          </a:xfrm>
          <a:prstGeom prst="rect">
            <a:avLst/>
          </a:prstGeom>
          <a:noFill/>
        </p:spPr>
        <p:txBody>
          <a:bodyPr wrap="square" rtlCol="0">
            <a:spAutoFit/>
          </a:bodyPr>
          <a:lstStyle/>
          <a:p>
            <a:r>
              <a:rPr lang="en-US" sz="3200" b="1" dirty="0">
                <a:solidFill>
                  <a:srgbClr val="0070C0"/>
                </a:solidFill>
              </a:rPr>
              <a:t>5.3 </a:t>
            </a:r>
            <a:r>
              <a:rPr lang="en-US" sz="3200" b="1" dirty="0" err="1">
                <a:solidFill>
                  <a:prstClr val="white"/>
                </a:solidFill>
              </a:rPr>
              <a:t>Honour</a:t>
            </a:r>
            <a:r>
              <a:rPr lang="en-US" sz="3200" b="1" dirty="0">
                <a:solidFill>
                  <a:prstClr val="white"/>
                </a:solidFill>
              </a:rPr>
              <a:t> widows that are widows indeed.</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8</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8" name="TextBox 7"/>
          <p:cNvSpPr txBox="1"/>
          <p:nvPr/>
        </p:nvSpPr>
        <p:spPr>
          <a:xfrm>
            <a:off x="457200" y="1676400"/>
            <a:ext cx="8618525" cy="3046988"/>
          </a:xfrm>
          <a:prstGeom prst="rect">
            <a:avLst/>
          </a:prstGeom>
          <a:noFill/>
        </p:spPr>
        <p:txBody>
          <a:bodyPr wrap="square" rtlCol="0">
            <a:spAutoFit/>
          </a:bodyPr>
          <a:lstStyle/>
          <a:p>
            <a:r>
              <a:rPr lang="en-US" sz="3200" dirty="0">
                <a:solidFill>
                  <a:srgbClr val="FFFF00"/>
                </a:solidFill>
              </a:rPr>
              <a:t>Paul </a:t>
            </a:r>
            <a:r>
              <a:rPr lang="en-US" sz="3200" dirty="0">
                <a:solidFill>
                  <a:srgbClr val="FFFF00"/>
                </a:solidFill>
              </a:rPr>
              <a:t>seeks to define for Timothy who are the true widows</a:t>
            </a:r>
            <a:r>
              <a:rPr lang="en-US" sz="3200" dirty="0">
                <a:solidFill>
                  <a:srgbClr val="FFFF00"/>
                </a:solidFill>
              </a:rPr>
              <a:t>. </a:t>
            </a:r>
            <a:r>
              <a:rPr lang="en-US" sz="3200" dirty="0">
                <a:solidFill>
                  <a:srgbClr val="FFFF00"/>
                </a:solidFill>
              </a:rPr>
              <a:t>W</a:t>
            </a:r>
            <a:r>
              <a:rPr lang="en-US" sz="3200" dirty="0">
                <a:solidFill>
                  <a:srgbClr val="FFFF00"/>
                </a:solidFill>
              </a:rPr>
              <a:t>idows who </a:t>
            </a:r>
            <a:r>
              <a:rPr lang="en-US" sz="3200" dirty="0">
                <a:solidFill>
                  <a:srgbClr val="FFFF00"/>
                </a:solidFill>
              </a:rPr>
              <a:t>are desolate, and </a:t>
            </a:r>
            <a:r>
              <a:rPr lang="en-US" sz="3200" dirty="0">
                <a:solidFill>
                  <a:srgbClr val="FFFF00"/>
                </a:solidFill>
              </a:rPr>
              <a:t>not </a:t>
            </a:r>
            <a:r>
              <a:rPr lang="en-US" sz="3200" dirty="0">
                <a:solidFill>
                  <a:srgbClr val="FFFF00"/>
                </a:solidFill>
              </a:rPr>
              <a:t>able to maintain </a:t>
            </a:r>
            <a:r>
              <a:rPr lang="en-US" sz="3200" dirty="0">
                <a:solidFill>
                  <a:srgbClr val="FFFF00"/>
                </a:solidFill>
              </a:rPr>
              <a:t>themselves; they </a:t>
            </a:r>
            <a:r>
              <a:rPr lang="en-US" sz="3200" dirty="0">
                <a:solidFill>
                  <a:srgbClr val="FFFF00"/>
                </a:solidFill>
              </a:rPr>
              <a:t>have </a:t>
            </a:r>
            <a:r>
              <a:rPr lang="en-US" sz="3200" dirty="0">
                <a:solidFill>
                  <a:srgbClr val="FFFF00"/>
                </a:solidFill>
              </a:rPr>
              <a:t>no </a:t>
            </a:r>
            <a:r>
              <a:rPr lang="en-US" sz="3200" dirty="0">
                <a:solidFill>
                  <a:srgbClr val="FFFF00"/>
                </a:solidFill>
              </a:rPr>
              <a:t>near relations to provide for them</a:t>
            </a:r>
            <a:r>
              <a:rPr lang="en-US" sz="3200" dirty="0">
                <a:solidFill>
                  <a:srgbClr val="FFFF00"/>
                </a:solidFill>
              </a:rPr>
              <a:t>, but </a:t>
            </a:r>
            <a:r>
              <a:rPr lang="en-US" sz="3200" dirty="0">
                <a:solidFill>
                  <a:srgbClr val="FFFF00"/>
                </a:solidFill>
              </a:rPr>
              <a:t>are                                                                      wholly devoted to </a:t>
            </a:r>
            <a:r>
              <a:rPr lang="en-US" sz="3200" dirty="0">
                <a:solidFill>
                  <a:srgbClr val="FFFF00"/>
                </a:solidFill>
              </a:rPr>
              <a:t>                                                               God.</a:t>
            </a:r>
            <a:endParaRPr lang="en-US" sz="3200"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0625" y="3665425"/>
            <a:ext cx="4724400" cy="3048000"/>
          </a:xfrm>
          <a:prstGeom prst="rect">
            <a:avLst/>
          </a:prstGeom>
        </p:spPr>
      </p:pic>
    </p:spTree>
    <p:extLst>
      <p:ext uri="{BB962C8B-B14F-4D97-AF65-F5344CB8AC3E}">
        <p14:creationId xmlns:p14="http://schemas.microsoft.com/office/powerpoint/2010/main" val="3092932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95400"/>
          </a:xfrm>
        </p:spPr>
        <p:txBody>
          <a:bodyPr>
            <a:noAutofit/>
          </a:bodyPr>
          <a:lstStyle/>
          <a:p>
            <a:r>
              <a:rPr lang="en-US" sz="3600" dirty="0" smtClean="0"/>
              <a:t>1 TIMOTHY 5:3-16 </a:t>
            </a:r>
            <a:r>
              <a:rPr lang="en-US" sz="3600" dirty="0"/>
              <a:t>CONCERNING </a:t>
            </a:r>
            <a:r>
              <a:rPr lang="en-US" sz="3600" dirty="0" smtClean="0"/>
              <a:t>WIDOWS (</a:t>
            </a:r>
            <a:r>
              <a:rPr lang="en-US" sz="3600" dirty="0" err="1" smtClean="0"/>
              <a:t>Cond’t</a:t>
            </a:r>
            <a:r>
              <a:rPr lang="en-US" sz="3600" dirty="0" smtClean="0"/>
              <a:t>)</a:t>
            </a:r>
            <a:endParaRPr lang="en-US" sz="3600" dirty="0">
              <a:ln w="6350">
                <a:solidFill>
                  <a:srgbClr val="FF0000"/>
                </a:solidFill>
              </a:ln>
              <a:effectLst/>
              <a:latin typeface="+mn-lt"/>
            </a:endParaRPr>
          </a:p>
        </p:txBody>
      </p:sp>
      <p:sp>
        <p:nvSpPr>
          <p:cNvPr id="4" name="TextBox 3"/>
          <p:cNvSpPr txBox="1"/>
          <p:nvPr/>
        </p:nvSpPr>
        <p:spPr>
          <a:xfrm>
            <a:off x="388925" y="1295400"/>
            <a:ext cx="8686800" cy="2062103"/>
          </a:xfrm>
          <a:prstGeom prst="rect">
            <a:avLst/>
          </a:prstGeom>
          <a:noFill/>
        </p:spPr>
        <p:txBody>
          <a:bodyPr wrap="square" rtlCol="0">
            <a:spAutoFit/>
          </a:bodyPr>
          <a:lstStyle/>
          <a:p>
            <a:r>
              <a:rPr lang="en-US" sz="3200" b="1" dirty="0">
                <a:solidFill>
                  <a:srgbClr val="0070C0"/>
                </a:solidFill>
              </a:rPr>
              <a:t>5.4 </a:t>
            </a:r>
            <a:r>
              <a:rPr lang="en-US" sz="3200" b="1" dirty="0">
                <a:solidFill>
                  <a:prstClr val="white"/>
                </a:solidFill>
              </a:rPr>
              <a:t>But if any widow have children or nephews, let them learn first to shew piety at home, and to requite their parents: for that is good and acceptable before God.</a:t>
            </a:r>
            <a:endParaRPr lang="en-US" sz="3200" dirty="0">
              <a:solidFill>
                <a:prstClr val="white"/>
              </a:solidFill>
            </a:endParaRPr>
          </a:p>
        </p:txBody>
      </p:sp>
      <p:sp>
        <p:nvSpPr>
          <p:cNvPr id="5" name="Slide Number Placeholder 5"/>
          <p:cNvSpPr txBox="1">
            <a:spLocks/>
          </p:cNvSpPr>
          <p:nvPr/>
        </p:nvSpPr>
        <p:spPr>
          <a:xfrm>
            <a:off x="8229600" y="6492875"/>
            <a:ext cx="762000" cy="365125"/>
          </a:xfrm>
          <a:prstGeom prst="rect">
            <a:avLst/>
          </a:prstGeom>
        </p:spPr>
        <p:txBody>
          <a:bodyPr/>
          <a:lstStyle/>
          <a:p>
            <a:pPr>
              <a:defRPr/>
            </a:pPr>
            <a:fld id="{69E29E33-B620-47F9-BB04-8846C2A5AFCC}" type="slidenum">
              <a:rPr lang="en-US" sz="1200">
                <a:solidFill>
                  <a:prstClr val="white"/>
                </a:solidFill>
              </a:rPr>
              <a:pPr>
                <a:defRPr/>
              </a:pPr>
              <a:t>9</a:t>
            </a:fld>
            <a:endParaRPr lang="en-US" sz="1200" dirty="0">
              <a:solidFill>
                <a:prstClr val="white"/>
              </a:solidFill>
            </a:endParaRPr>
          </a:p>
        </p:txBody>
      </p:sp>
      <p:sp>
        <p:nvSpPr>
          <p:cNvPr id="6" name="Rectangle 5"/>
          <p:cNvSpPr/>
          <p:nvPr/>
        </p:nvSpPr>
        <p:spPr>
          <a:xfrm>
            <a:off x="152400" y="6400800"/>
            <a:ext cx="832279" cy="276999"/>
          </a:xfrm>
          <a:prstGeom prst="rect">
            <a:avLst/>
          </a:prstGeom>
        </p:spPr>
        <p:txBody>
          <a:bodyPr wrap="none">
            <a:spAutoFit/>
          </a:bodyPr>
          <a:lstStyle/>
          <a:p>
            <a:fld id="{F5EC172C-292C-4FBE-A4A5-AEF0CAD27CCF}" type="datetime1">
              <a:rPr lang="en-US" sz="1200">
                <a:solidFill>
                  <a:prstClr val="white"/>
                </a:solidFill>
              </a:rPr>
              <a:pPr/>
              <a:t>7/31/2022</a:t>
            </a:fld>
            <a:endParaRPr lang="en-US" sz="1200" dirty="0">
              <a:solidFill>
                <a:prstClr val="white"/>
              </a:solidFill>
            </a:endParaRPr>
          </a:p>
        </p:txBody>
      </p:sp>
      <p:sp>
        <p:nvSpPr>
          <p:cNvPr id="8" name="TextBox 7"/>
          <p:cNvSpPr txBox="1"/>
          <p:nvPr/>
        </p:nvSpPr>
        <p:spPr>
          <a:xfrm>
            <a:off x="388925" y="3200400"/>
            <a:ext cx="8856007" cy="3046988"/>
          </a:xfrm>
          <a:prstGeom prst="rect">
            <a:avLst/>
          </a:prstGeom>
          <a:noFill/>
        </p:spPr>
        <p:txBody>
          <a:bodyPr wrap="square" rtlCol="0">
            <a:spAutoFit/>
          </a:bodyPr>
          <a:lstStyle/>
          <a:p>
            <a:r>
              <a:rPr lang="en-US" sz="3200" dirty="0">
                <a:solidFill>
                  <a:srgbClr val="FFFF00"/>
                </a:solidFill>
              </a:rPr>
              <a:t>Nephews here makes reference to any close descendants. It </a:t>
            </a:r>
            <a:r>
              <a:rPr lang="en-US" sz="3200" dirty="0">
                <a:solidFill>
                  <a:srgbClr val="FFFF00"/>
                </a:solidFill>
              </a:rPr>
              <a:t>is the Christian’s duty to care for one’s aging relatives, which includes any widows</a:t>
            </a:r>
            <a:r>
              <a:rPr lang="en-US" sz="3200" dirty="0">
                <a:solidFill>
                  <a:srgbClr val="FFFF00"/>
                </a:solidFill>
              </a:rPr>
              <a:t>. The </a:t>
            </a:r>
            <a:r>
              <a:rPr lang="en-US" sz="3200" dirty="0">
                <a:solidFill>
                  <a:srgbClr val="FFFF00"/>
                </a:solidFill>
              </a:rPr>
              <a:t>church should not be burdened, so that it may help the widows who are truly in need</a:t>
            </a:r>
            <a:r>
              <a:rPr lang="en-US" sz="3200" dirty="0">
                <a:solidFill>
                  <a:srgbClr val="FFFF00"/>
                </a:solidFill>
              </a:rPr>
              <a:t>.</a:t>
            </a:r>
            <a:r>
              <a:rPr lang="en-US" sz="3200" dirty="0">
                <a:solidFill>
                  <a:srgbClr val="FFFF00"/>
                </a:solidFill>
              </a:rPr>
              <a:t> </a:t>
            </a:r>
          </a:p>
        </p:txBody>
      </p:sp>
    </p:spTree>
    <p:extLst>
      <p:ext uri="{BB962C8B-B14F-4D97-AF65-F5344CB8AC3E}">
        <p14:creationId xmlns:p14="http://schemas.microsoft.com/office/powerpoint/2010/main" val="74595900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32.xml.rels><?xml version="1.0" encoding="UTF-8" standalone="yes"?>
<Relationships xmlns="http://schemas.openxmlformats.org/package/2006/relationships"><Relationship Id="rId1" Type="http://schemas.openxmlformats.org/officeDocument/2006/relationships/image" Target="../media/image1.jpeg"/></Relationships>
</file>

<file path=ppt/theme/_rels/theme33.xml.rels><?xml version="1.0" encoding="UTF-8" standalone="yes"?>
<Relationships xmlns="http://schemas.openxmlformats.org/package/2006/relationships"><Relationship Id="rId1" Type="http://schemas.openxmlformats.org/officeDocument/2006/relationships/image" Target="../media/image1.jpeg"/></Relationships>
</file>

<file path=ppt/theme/_rels/theme34.xml.rels><?xml version="1.0" encoding="UTF-8" standalone="yes"?>
<Relationships xmlns="http://schemas.openxmlformats.org/package/2006/relationships"><Relationship Id="rId1" Type="http://schemas.openxmlformats.org/officeDocument/2006/relationships/image" Target="../media/image1.jpeg"/></Relationships>
</file>

<file path=ppt/theme/_rels/theme35.xml.rels><?xml version="1.0" encoding="UTF-8" standalone="yes"?>
<Relationships xmlns="http://schemas.openxmlformats.org/package/2006/relationships"><Relationship Id="rId1" Type="http://schemas.openxmlformats.org/officeDocument/2006/relationships/image" Target="../media/image1.jpeg"/></Relationships>
</file>

<file path=ppt/theme/_rels/theme36.xml.rels><?xml version="1.0" encoding="UTF-8" standalone="yes"?>
<Relationships xmlns="http://schemas.openxmlformats.org/package/2006/relationships"><Relationship Id="rId1" Type="http://schemas.openxmlformats.org/officeDocument/2006/relationships/image" Target="../media/image1.jpeg"/></Relationships>
</file>

<file path=ppt/theme/_rels/theme37.xml.rels><?xml version="1.0" encoding="UTF-8" standalone="yes"?>
<Relationships xmlns="http://schemas.openxmlformats.org/package/2006/relationships"><Relationship Id="rId1" Type="http://schemas.openxmlformats.org/officeDocument/2006/relationships/image" Target="../media/image1.jpeg"/></Relationships>
</file>

<file path=ppt/theme/_rels/theme38.xml.rels><?xml version="1.0" encoding="UTF-8" standalone="yes"?>
<Relationships xmlns="http://schemas.openxmlformats.org/package/2006/relationships"><Relationship Id="rId1" Type="http://schemas.openxmlformats.org/officeDocument/2006/relationships/image" Target="../media/image1.jpeg"/></Relationships>
</file>

<file path=ppt/theme/_rels/theme39.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40.xml.rels><?xml version="1.0" encoding="UTF-8" standalone="yes"?>
<Relationships xmlns="http://schemas.openxmlformats.org/package/2006/relationships"><Relationship Id="rId1" Type="http://schemas.openxmlformats.org/officeDocument/2006/relationships/image" Target="../media/image1.jpeg"/></Relationships>
</file>

<file path=ppt/theme/_rels/theme41.xml.rels><?xml version="1.0" encoding="UTF-8" standalone="yes"?>
<Relationships xmlns="http://schemas.openxmlformats.org/package/2006/relationships"><Relationship Id="rId1" Type="http://schemas.openxmlformats.org/officeDocument/2006/relationships/image" Target="../media/image1.jpeg"/></Relationships>
</file>

<file path=ppt/theme/_rels/theme42.xml.rels><?xml version="1.0" encoding="UTF-8" standalone="yes"?>
<Relationships xmlns="http://schemas.openxmlformats.org/package/2006/relationships"><Relationship Id="rId1" Type="http://schemas.openxmlformats.org/officeDocument/2006/relationships/image" Target="../media/image1.jpeg"/></Relationships>
</file>

<file path=ppt/theme/_rels/theme43.xml.rels><?xml version="1.0" encoding="UTF-8" standalone="yes"?>
<Relationships xmlns="http://schemas.openxmlformats.org/package/2006/relationships"><Relationship Id="rId1" Type="http://schemas.openxmlformats.org/officeDocument/2006/relationships/image" Target="../media/image1.jpeg"/></Relationships>
</file>

<file path=ppt/theme/_rels/theme4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0.xml><?xml version="1.0" encoding="utf-8"?>
<a:theme xmlns:a="http://schemas.openxmlformats.org/drawingml/2006/main" name="9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1.xml><?xml version="1.0" encoding="utf-8"?>
<a:theme xmlns:a="http://schemas.openxmlformats.org/drawingml/2006/main" name="10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2.xml><?xml version="1.0" encoding="utf-8"?>
<a:theme xmlns:a="http://schemas.openxmlformats.org/drawingml/2006/main" name="11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3.xml><?xml version="1.0" encoding="utf-8"?>
<a:theme xmlns:a="http://schemas.openxmlformats.org/drawingml/2006/main" name="12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4.xml><?xml version="1.0" encoding="utf-8"?>
<a:theme xmlns:a="http://schemas.openxmlformats.org/drawingml/2006/main" name="13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5.xml><?xml version="1.0" encoding="utf-8"?>
<a:theme xmlns:a="http://schemas.openxmlformats.org/drawingml/2006/main" name="14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6.xml><?xml version="1.0" encoding="utf-8"?>
<a:theme xmlns:a="http://schemas.openxmlformats.org/drawingml/2006/main" name="15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7.xml><?xml version="1.0" encoding="utf-8"?>
<a:theme xmlns:a="http://schemas.openxmlformats.org/drawingml/2006/main" name="16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8.xml><?xml version="1.0" encoding="utf-8"?>
<a:theme xmlns:a="http://schemas.openxmlformats.org/drawingml/2006/main" name="17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9.xml><?xml version="1.0" encoding="utf-8"?>
<a:theme xmlns:a="http://schemas.openxmlformats.org/drawingml/2006/main" name="18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0.xml><?xml version="1.0" encoding="utf-8"?>
<a:theme xmlns:a="http://schemas.openxmlformats.org/drawingml/2006/main" name="19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1.xml><?xml version="1.0" encoding="utf-8"?>
<a:theme xmlns:a="http://schemas.openxmlformats.org/drawingml/2006/main" name="20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2.xml><?xml version="1.0" encoding="utf-8"?>
<a:theme xmlns:a="http://schemas.openxmlformats.org/drawingml/2006/main" name="21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3.xml><?xml version="1.0" encoding="utf-8"?>
<a:theme xmlns:a="http://schemas.openxmlformats.org/drawingml/2006/main" name="22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4.xml><?xml version="1.0" encoding="utf-8"?>
<a:theme xmlns:a="http://schemas.openxmlformats.org/drawingml/2006/main" name="23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5.xml><?xml version="1.0" encoding="utf-8"?>
<a:theme xmlns:a="http://schemas.openxmlformats.org/drawingml/2006/main" name="24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6.xml><?xml version="1.0" encoding="utf-8"?>
<a:theme xmlns:a="http://schemas.openxmlformats.org/drawingml/2006/main" name="25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7.xml><?xml version="1.0" encoding="utf-8"?>
<a:theme xmlns:a="http://schemas.openxmlformats.org/drawingml/2006/main" name="26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8.xml><?xml version="1.0" encoding="utf-8"?>
<a:theme xmlns:a="http://schemas.openxmlformats.org/drawingml/2006/main" name="27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9.xml><?xml version="1.0" encoding="utf-8"?>
<a:theme xmlns:a="http://schemas.openxmlformats.org/drawingml/2006/main" name="28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2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0.xml><?xml version="1.0" encoding="utf-8"?>
<a:theme xmlns:a="http://schemas.openxmlformats.org/drawingml/2006/main" name="29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1.xml><?xml version="1.0" encoding="utf-8"?>
<a:theme xmlns:a="http://schemas.openxmlformats.org/drawingml/2006/main" name="30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2.xml><?xml version="1.0" encoding="utf-8"?>
<a:theme xmlns:a="http://schemas.openxmlformats.org/drawingml/2006/main" name="31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3.xml><?xml version="1.0" encoding="utf-8"?>
<a:theme xmlns:a="http://schemas.openxmlformats.org/drawingml/2006/main" name="32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4.xml><?xml version="1.0" encoding="utf-8"?>
<a:theme xmlns:a="http://schemas.openxmlformats.org/drawingml/2006/main" name="33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5.xml><?xml version="1.0" encoding="utf-8"?>
<a:theme xmlns:a="http://schemas.openxmlformats.org/drawingml/2006/main" name="34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6.xml><?xml version="1.0" encoding="utf-8"?>
<a:theme xmlns:a="http://schemas.openxmlformats.org/drawingml/2006/main" name="35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7.xml><?xml version="1.0" encoding="utf-8"?>
<a:theme xmlns:a="http://schemas.openxmlformats.org/drawingml/2006/main" name="36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8.xml><?xml version="1.0" encoding="utf-8"?>
<a:theme xmlns:a="http://schemas.openxmlformats.org/drawingml/2006/main" name="37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9.xml><?xml version="1.0" encoding="utf-8"?>
<a:theme xmlns:a="http://schemas.openxmlformats.org/drawingml/2006/main" name="38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3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0.xml><?xml version="1.0" encoding="utf-8"?>
<a:theme xmlns:a="http://schemas.openxmlformats.org/drawingml/2006/main" name="39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1.xml><?xml version="1.0" encoding="utf-8"?>
<a:theme xmlns:a="http://schemas.openxmlformats.org/drawingml/2006/main" name="40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2.xml><?xml version="1.0" encoding="utf-8"?>
<a:theme xmlns:a="http://schemas.openxmlformats.org/drawingml/2006/main" name="41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3.xml><?xml version="1.0" encoding="utf-8"?>
<a:theme xmlns:a="http://schemas.openxmlformats.org/drawingml/2006/main" name="42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4.xml><?xml version="1.0" encoding="utf-8"?>
<a:theme xmlns:a="http://schemas.openxmlformats.org/drawingml/2006/main" name="43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5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6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8.xml><?xml version="1.0" encoding="utf-8"?>
<a:theme xmlns:a="http://schemas.openxmlformats.org/drawingml/2006/main" name="7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9.xml><?xml version="1.0" encoding="utf-8"?>
<a:theme xmlns:a="http://schemas.openxmlformats.org/drawingml/2006/main" name="8_Apex">
  <a:themeElements>
    <a:clrScheme name="Custom 1">
      <a:dk1>
        <a:sysClr val="windowText" lastClr="000000"/>
      </a:dk1>
      <a:lt1>
        <a:sysClr val="window" lastClr="FFFFFF"/>
      </a:lt1>
      <a:dk2>
        <a:srgbClr val="000000"/>
      </a:dk2>
      <a:lt2>
        <a:srgbClr val="F8F8F8"/>
      </a:lt2>
      <a:accent1>
        <a:srgbClr val="000000"/>
      </a:accent1>
      <a:accent2>
        <a:srgbClr val="000000"/>
      </a:accent2>
      <a:accent3>
        <a:srgbClr val="000000"/>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3423</Words>
  <Application>Microsoft Office PowerPoint</Application>
  <PresentationFormat>On-screen Show (4:3)</PresentationFormat>
  <Paragraphs>301</Paragraphs>
  <Slides>44</Slides>
  <Notes>44</Notes>
  <HiddenSlides>0</HiddenSlides>
  <MMClips>0</MMClips>
  <ScaleCrop>false</ScaleCrop>
  <HeadingPairs>
    <vt:vector size="4" baseType="variant">
      <vt:variant>
        <vt:lpstr>Theme</vt:lpstr>
      </vt:variant>
      <vt:variant>
        <vt:i4>44</vt:i4>
      </vt:variant>
      <vt:variant>
        <vt:lpstr>Slide Titles</vt:lpstr>
      </vt:variant>
      <vt:variant>
        <vt:i4>44</vt:i4>
      </vt:variant>
    </vt:vector>
  </HeadingPairs>
  <TitlesOfParts>
    <vt:vector size="88" baseType="lpstr">
      <vt:lpstr>Apex</vt:lpstr>
      <vt:lpstr>1_Apex</vt:lpstr>
      <vt:lpstr>2_Apex</vt:lpstr>
      <vt:lpstr>3_Apex</vt:lpstr>
      <vt:lpstr>4_Apex</vt:lpstr>
      <vt:lpstr>5_Apex</vt:lpstr>
      <vt:lpstr>6_Apex</vt:lpstr>
      <vt:lpstr>7_Apex</vt:lpstr>
      <vt:lpstr>8_Apex</vt:lpstr>
      <vt:lpstr>9_Apex</vt:lpstr>
      <vt:lpstr>10_Apex</vt:lpstr>
      <vt:lpstr>11_Apex</vt:lpstr>
      <vt:lpstr>12_Apex</vt:lpstr>
      <vt:lpstr>13_Apex</vt:lpstr>
      <vt:lpstr>14_Apex</vt:lpstr>
      <vt:lpstr>15_Apex</vt:lpstr>
      <vt:lpstr>16_Apex</vt:lpstr>
      <vt:lpstr>17_Apex</vt:lpstr>
      <vt:lpstr>18_Apex</vt:lpstr>
      <vt:lpstr>19_Apex</vt:lpstr>
      <vt:lpstr>20_Apex</vt:lpstr>
      <vt:lpstr>21_Apex</vt:lpstr>
      <vt:lpstr>22_Apex</vt:lpstr>
      <vt:lpstr>23_Apex</vt:lpstr>
      <vt:lpstr>24_Apex</vt:lpstr>
      <vt:lpstr>25_Apex</vt:lpstr>
      <vt:lpstr>26_Apex</vt:lpstr>
      <vt:lpstr>27_Apex</vt:lpstr>
      <vt:lpstr>28_Apex</vt:lpstr>
      <vt:lpstr>29_Apex</vt:lpstr>
      <vt:lpstr>30_Apex</vt:lpstr>
      <vt:lpstr>31_Apex</vt:lpstr>
      <vt:lpstr>32_Apex</vt:lpstr>
      <vt:lpstr>33_Apex</vt:lpstr>
      <vt:lpstr>34_Apex</vt:lpstr>
      <vt:lpstr>35_Apex</vt:lpstr>
      <vt:lpstr>36_Apex</vt:lpstr>
      <vt:lpstr>37_Apex</vt:lpstr>
      <vt:lpstr>38_Apex</vt:lpstr>
      <vt:lpstr>39_Apex</vt:lpstr>
      <vt:lpstr>40_Apex</vt:lpstr>
      <vt:lpstr>41_Apex</vt:lpstr>
      <vt:lpstr>42_Apex</vt:lpstr>
      <vt:lpstr>43_Apex</vt:lpstr>
      <vt:lpstr>1 TIMOTHY  CHAPTER 5</vt:lpstr>
      <vt:lpstr>SUMMARY</vt:lpstr>
      <vt:lpstr>SUMMARY (Cond’t)</vt:lpstr>
      <vt:lpstr>PowerPoint Presentation</vt:lpstr>
      <vt:lpstr>1 TIMOTHY 5:1-2 MAINTAIN PROPER RELATIONSHIPS</vt:lpstr>
      <vt:lpstr>1 TIMOTHY 5:1-2 MAINTAIN PROPER RELATIONSHIPS (Cond’t)</vt:lpstr>
      <vt:lpstr>1 TIMOTHY 5:1-2 MAINTAIN PROPER RELATIONSHIPS (Cond’t)</vt:lpstr>
      <vt:lpstr>1 TIMOTHY 5:3-16 CONCERNING WIDOWS</vt:lpstr>
      <vt:lpstr>1 TIMOTHY 5:3-16 CONCERNING WIDOWS (Cond’t)</vt:lpstr>
      <vt:lpstr>1 TIMOTHY 5:3-16 CONCERNING WIDOWS (Cond’t)</vt:lpstr>
      <vt:lpstr>1 TIMOTHY 5:3-16 CONCERNING WIDOWS (Cond’t)</vt:lpstr>
      <vt:lpstr>1 TIMOTHY 5:3-16 CONCERNING WIDOWS (Cond’t)</vt:lpstr>
      <vt:lpstr>1 TIMOTHY 5:3-16 CONCERNING WIDOWS (Cond’t)</vt:lpstr>
      <vt:lpstr>1 TIMOTHY 5:3-16 CONCERNING WIDOWS (Cond’t)</vt:lpstr>
      <vt:lpstr>1 TIMOTHY 5:3-16 CONCERNING WIDOWS (Cond’t)</vt:lpstr>
      <vt:lpstr>1 TIMOTHY 5:3-16 CONCERNING WIDOWS (Cond’t)</vt:lpstr>
      <vt:lpstr>1 TIMOTHY 5:3-16 CONCERNING WIDOWS (Cond’t)</vt:lpstr>
      <vt:lpstr>1 TIMOTHY 5:3-16 CONCERNING WIDOWS (Cond’t)</vt:lpstr>
      <vt:lpstr>1 TIMOTHY 5:3-16 CONCERNING WIDOWS (Cond’t)</vt:lpstr>
      <vt:lpstr>1 TIMOTHY 5:3-16 CONCERNING WIDOWS (Cond’t)</vt:lpstr>
      <vt:lpstr>1 TIMOTHY 5:3-16 CONCERNING WIDOWS (Cond’t)</vt:lpstr>
      <vt:lpstr>1 TIMOTHY 5:3-16 CONCERNING WIDOWS (Cond’t)</vt:lpstr>
      <vt:lpstr>1 TIMOTHY 5:3-16 CONCERNING WIDOWS (Cond’t)</vt:lpstr>
      <vt:lpstr>1 TIMOTHY 5:3-16 CONCERNING WIDOWS (Cond’t)</vt:lpstr>
      <vt:lpstr>1 TIMOTHY 5:3-16 CONCERNING WIDOWS (Cond’t)</vt:lpstr>
      <vt:lpstr>1 TIMOTHY 5:3-16 CONCERNING WIDOWS (Cond’t)</vt:lpstr>
      <vt:lpstr>1 TIMOTHY 5:3-16 CONCERNING WIDOWS (Cond’t)</vt:lpstr>
      <vt:lpstr>1 TIMOTHY 5:3-16 CONCERNING WIDOWS (Cond’t)</vt:lpstr>
      <vt:lpstr>1 TIMOTHY 5:17-25 CONCERNING ELDERS</vt:lpstr>
      <vt:lpstr>1 TIMOTHY 5:17-25 CONCERNING ELDERS (Cond’t)</vt:lpstr>
      <vt:lpstr>1 TIMOTHY 5:17-25 CONCERNING ELDERS (Cond’t)</vt:lpstr>
      <vt:lpstr>1 TIMOTHY 5:17-25 CONCERNING ELDERS (Cond’t)</vt:lpstr>
      <vt:lpstr>1 TIMOTHY 5:17-25 CONCERNING ELDERS (Cond’t)</vt:lpstr>
      <vt:lpstr>1 TIMOTHY 5:17-25 CONCERNING ELDERS (Cond’t)</vt:lpstr>
      <vt:lpstr>1 TIMOTHY 5:17-25 CONCERNING ELDERS (Cond’t)</vt:lpstr>
      <vt:lpstr>1 TIMOTHY 5:17-25 CONCERNING ELDERS (Cond’t)</vt:lpstr>
      <vt:lpstr>1 TIMOTHY 5:17-25 CONCERNING ELDERS (Cond’t)</vt:lpstr>
      <vt:lpstr>1 TIMOTHY 5:17-25 CONCERNING ELDERS (Cond’t)</vt:lpstr>
      <vt:lpstr>1 TIMOTHY 5:17-25 CONCERNING ELDERS (Cond’t)</vt:lpstr>
      <vt:lpstr>1 TIMOTHY 5:17-25 CONCERNING ELDERS (Cond’t)</vt:lpstr>
      <vt:lpstr>1 TIMOTHY 5:17-25 CONCERNING ELDERS (Cond’t)</vt:lpstr>
      <vt:lpstr>1 TIMOTHY 5:17-25 CONCERNING ELDERS (Cond’t)</vt:lpstr>
      <vt:lpstr>1 TIMOTHY 5:17-25 CONCERNING ELDERS (Cond’t)</vt:lpstr>
      <vt:lpstr>THIS CONCLUDES  1 TIMOTHY  CHAPTER 5</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TIMOTHY  CHAPTER 5</dc:title>
  <dc:creator>Herman</dc:creator>
  <cp:lastModifiedBy>Herman</cp:lastModifiedBy>
  <cp:revision>2</cp:revision>
  <dcterms:created xsi:type="dcterms:W3CDTF">2022-08-01T00:55:48Z</dcterms:created>
  <dcterms:modified xsi:type="dcterms:W3CDTF">2022-08-01T01:11:26Z</dcterms:modified>
</cp:coreProperties>
</file>