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5.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36.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7.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8.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39.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40.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1.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2.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43.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4.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5.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46.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47.xml" ContentType="application/vnd.openxmlformats-officedocument.theme+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48.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49.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50.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theme/theme51.xml" ContentType="application/vnd.openxmlformats-officedocument.theme+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2.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3.xml" ContentType="application/vnd.openxmlformats-officedocument.theme+xml"/>
  <Override PartName="/ppt/theme/theme5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 id="2147484050" r:id="rId31"/>
    <p:sldMasterId id="2147484063" r:id="rId32"/>
    <p:sldMasterId id="2147484076" r:id="rId33"/>
    <p:sldMasterId id="2147484089" r:id="rId34"/>
    <p:sldMasterId id="2147484102" r:id="rId35"/>
    <p:sldMasterId id="2147484115" r:id="rId36"/>
    <p:sldMasterId id="2147484128" r:id="rId37"/>
    <p:sldMasterId id="2147484141" r:id="rId38"/>
    <p:sldMasterId id="2147484154" r:id="rId39"/>
    <p:sldMasterId id="2147484167" r:id="rId40"/>
    <p:sldMasterId id="2147484180" r:id="rId41"/>
    <p:sldMasterId id="2147484193" r:id="rId42"/>
    <p:sldMasterId id="2147484206" r:id="rId43"/>
    <p:sldMasterId id="2147484219" r:id="rId44"/>
    <p:sldMasterId id="2147484232" r:id="rId45"/>
    <p:sldMasterId id="2147484245" r:id="rId46"/>
    <p:sldMasterId id="2147484258" r:id="rId47"/>
    <p:sldMasterId id="2147484271" r:id="rId48"/>
    <p:sldMasterId id="2147484284" r:id="rId49"/>
    <p:sldMasterId id="2147484297" r:id="rId50"/>
    <p:sldMasterId id="2147484310" r:id="rId51"/>
    <p:sldMasterId id="2147484323" r:id="rId52"/>
    <p:sldMasterId id="2147484336" r:id="rId53"/>
  </p:sldMasterIdLst>
  <p:notesMasterIdLst>
    <p:notesMasterId r:id="rId107"/>
  </p:notesMasterIdLst>
  <p:sldIdLst>
    <p:sldId id="257" r:id="rId54"/>
    <p:sldId id="258" r:id="rId55"/>
    <p:sldId id="259" r:id="rId56"/>
    <p:sldId id="260" r:id="rId57"/>
    <p:sldId id="261" r:id="rId58"/>
    <p:sldId id="262" r:id="rId59"/>
    <p:sldId id="263" r:id="rId60"/>
    <p:sldId id="264" r:id="rId61"/>
    <p:sldId id="265" r:id="rId62"/>
    <p:sldId id="266" r:id="rId63"/>
    <p:sldId id="267" r:id="rId64"/>
    <p:sldId id="268" r:id="rId65"/>
    <p:sldId id="269" r:id="rId66"/>
    <p:sldId id="270" r:id="rId67"/>
    <p:sldId id="271" r:id="rId68"/>
    <p:sldId id="272" r:id="rId69"/>
    <p:sldId id="273" r:id="rId70"/>
    <p:sldId id="274" r:id="rId71"/>
    <p:sldId id="275" r:id="rId72"/>
    <p:sldId id="276" r:id="rId73"/>
    <p:sldId id="277" r:id="rId74"/>
    <p:sldId id="278" r:id="rId75"/>
    <p:sldId id="279" r:id="rId76"/>
    <p:sldId id="280"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 id="297" r:id="rId94"/>
    <p:sldId id="298" r:id="rId95"/>
    <p:sldId id="299" r:id="rId96"/>
    <p:sldId id="300" r:id="rId97"/>
    <p:sldId id="301" r:id="rId98"/>
    <p:sldId id="302" r:id="rId99"/>
    <p:sldId id="303" r:id="rId100"/>
    <p:sldId id="304" r:id="rId101"/>
    <p:sldId id="305" r:id="rId102"/>
    <p:sldId id="306" r:id="rId103"/>
    <p:sldId id="307" r:id="rId104"/>
    <p:sldId id="308" r:id="rId105"/>
    <p:sldId id="309"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0.xml"/><Relationship Id="rId68" Type="http://schemas.openxmlformats.org/officeDocument/2006/relationships/slide" Target="slides/slide15.xml"/><Relationship Id="rId84" Type="http://schemas.openxmlformats.org/officeDocument/2006/relationships/slide" Target="slides/slide31.xml"/><Relationship Id="rId89" Type="http://schemas.openxmlformats.org/officeDocument/2006/relationships/slide" Target="slides/slide36.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 Target="slides/slide5.xml"/><Relationship Id="rId74" Type="http://schemas.openxmlformats.org/officeDocument/2006/relationships/slide" Target="slides/slide21.xml"/><Relationship Id="rId79" Type="http://schemas.openxmlformats.org/officeDocument/2006/relationships/slide" Target="slides/slide26.xml"/><Relationship Id="rId102" Type="http://schemas.openxmlformats.org/officeDocument/2006/relationships/slide" Target="slides/slide49.xml"/><Relationship Id="rId5" Type="http://schemas.openxmlformats.org/officeDocument/2006/relationships/slideMaster" Target="slideMasters/slideMaster5.xml"/><Relationship Id="rId90" Type="http://schemas.openxmlformats.org/officeDocument/2006/relationships/slide" Target="slides/slide37.xml"/><Relationship Id="rId95" Type="http://schemas.openxmlformats.org/officeDocument/2006/relationships/slide" Target="slides/slide4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1.xml"/><Relationship Id="rId69" Type="http://schemas.openxmlformats.org/officeDocument/2006/relationships/slide" Target="slides/slide16.xml"/><Relationship Id="rId80" Type="http://schemas.openxmlformats.org/officeDocument/2006/relationships/slide" Target="slides/slide27.xml"/><Relationship Id="rId85" Type="http://schemas.openxmlformats.org/officeDocument/2006/relationships/slide" Target="slides/slide3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6.xml"/><Relationship Id="rId103" Type="http://schemas.openxmlformats.org/officeDocument/2006/relationships/slide" Target="slides/slide50.xml"/><Relationship Id="rId108" Type="http://schemas.openxmlformats.org/officeDocument/2006/relationships/presProps" Target="presProps.xml"/><Relationship Id="rId54" Type="http://schemas.openxmlformats.org/officeDocument/2006/relationships/slide" Target="slides/slide1.xml"/><Relationship Id="rId70" Type="http://schemas.openxmlformats.org/officeDocument/2006/relationships/slide" Target="slides/slide17.xml"/><Relationship Id="rId75" Type="http://schemas.openxmlformats.org/officeDocument/2006/relationships/slide" Target="slides/slide22.xml"/><Relationship Id="rId91" Type="http://schemas.openxmlformats.org/officeDocument/2006/relationships/slide" Target="slides/slide38.xml"/><Relationship Id="rId96"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4.xml"/><Relationship Id="rId106" Type="http://schemas.openxmlformats.org/officeDocument/2006/relationships/slide" Target="slides/slide5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slide" Target="slides/slide12.xml"/><Relationship Id="rId73" Type="http://schemas.openxmlformats.org/officeDocument/2006/relationships/slide" Target="slides/slide20.xml"/><Relationship Id="rId78" Type="http://schemas.openxmlformats.org/officeDocument/2006/relationships/slide" Target="slides/slide25.xml"/><Relationship Id="rId81" Type="http://schemas.openxmlformats.org/officeDocument/2006/relationships/slide" Target="slides/slide28.xml"/><Relationship Id="rId86" Type="http://schemas.openxmlformats.org/officeDocument/2006/relationships/slide" Target="slides/slide33.xml"/><Relationship Id="rId94" Type="http://schemas.openxmlformats.org/officeDocument/2006/relationships/slide" Target="slides/slide41.xml"/><Relationship Id="rId99" Type="http://schemas.openxmlformats.org/officeDocument/2006/relationships/slide" Target="slides/slide46.xml"/><Relationship Id="rId101"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viewProps" Target="view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2.xml"/><Relationship Id="rId76" Type="http://schemas.openxmlformats.org/officeDocument/2006/relationships/slide" Target="slides/slide23.xml"/><Relationship Id="rId97" Type="http://schemas.openxmlformats.org/officeDocument/2006/relationships/slide" Target="slides/slide44.xml"/><Relationship Id="rId104"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18.xml"/><Relationship Id="rId92" Type="http://schemas.openxmlformats.org/officeDocument/2006/relationships/slide" Target="slides/slide3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3.xml"/><Relationship Id="rId87" Type="http://schemas.openxmlformats.org/officeDocument/2006/relationships/slide" Target="slides/slide34.xml"/><Relationship Id="rId110" Type="http://schemas.openxmlformats.org/officeDocument/2006/relationships/theme" Target="theme/theme1.xml"/><Relationship Id="rId61" Type="http://schemas.openxmlformats.org/officeDocument/2006/relationships/slide" Target="slides/slide8.xml"/><Relationship Id="rId82" Type="http://schemas.openxmlformats.org/officeDocument/2006/relationships/slide" Target="slides/slide2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3.xml"/><Relationship Id="rId77" Type="http://schemas.openxmlformats.org/officeDocument/2006/relationships/slide" Target="slides/slide24.xml"/><Relationship Id="rId100" Type="http://schemas.openxmlformats.org/officeDocument/2006/relationships/slide" Target="slides/slide47.xml"/><Relationship Id="rId105"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9.xml"/><Relationship Id="rId93" Type="http://schemas.openxmlformats.org/officeDocument/2006/relationships/slide" Target="slides/slide40.xml"/><Relationship Id="rId98" Type="http://schemas.openxmlformats.org/officeDocument/2006/relationships/slide" Target="slides/slide4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9.xml"/><Relationship Id="rId83" Type="http://schemas.openxmlformats.org/officeDocument/2006/relationships/slide" Target="slides/slide30.xml"/><Relationship Id="rId88" Type="http://schemas.openxmlformats.org/officeDocument/2006/relationships/slide" Target="slides/slide35.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DFA53-9290-4146-8346-262F7C3D4BC0}"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91862-EAB4-435F-A3AD-BE06C98D2154}" type="slidenum">
              <a:rPr lang="en-US" smtClean="0"/>
              <a:t>‹#›</a:t>
            </a:fld>
            <a:endParaRPr lang="en-US"/>
          </a:p>
        </p:txBody>
      </p:sp>
    </p:spTree>
    <p:extLst>
      <p:ext uri="{BB962C8B-B14F-4D97-AF65-F5344CB8AC3E}">
        <p14:creationId xmlns:p14="http://schemas.microsoft.com/office/powerpoint/2010/main" val="199112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Philippians 1:3-I thank my God upon every remembrance of you,</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9:57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Ephesians 4:11–13-And he gave some, apostles; and some, prophets; and some, evangelists; and some, pastors and teachers;</a:t>
            </a:r>
          </a:p>
          <a:p>
            <a:r>
              <a:rPr lang="en-US" dirty="0" smtClean="0"/>
              <a:t>12For the perfecting of the saints, for the work of the ministry, for the edifying of the body of Christ:</a:t>
            </a:r>
          </a:p>
          <a:p>
            <a:r>
              <a:rPr lang="en-US" dirty="0" smtClean="0"/>
              <a:t>13Till we all come in the unity of the faith, and of the knowledge of the Son of God, unto a perfect man, unto the measure of the stature of the </a:t>
            </a:r>
            <a:r>
              <a:rPr lang="en-US" dirty="0" err="1" smtClean="0"/>
              <a:t>fulness</a:t>
            </a:r>
            <a:r>
              <a:rPr lang="en-US" dirty="0" smtClean="0"/>
              <a:t> of Christ:</a:t>
            </a:r>
          </a:p>
          <a:p>
            <a:r>
              <a:rPr lang="en-US" dirty="0" smtClean="0"/>
              <a:t>2 Timothy 3:16–17-Al l scripture is given by inspiration of God, and is profitable for doctrine, for reproof, for correction, for instruction in righteousness:</a:t>
            </a:r>
          </a:p>
          <a:p>
            <a:r>
              <a:rPr lang="en-US" dirty="0" smtClean="0"/>
              <a:t>17That the man of God may be perfect, </a:t>
            </a:r>
            <a:r>
              <a:rPr lang="en-US" dirty="0" err="1" smtClean="0"/>
              <a:t>throughly</a:t>
            </a:r>
            <a:r>
              <a:rPr lang="en-US" dirty="0" smtClean="0"/>
              <a:t> furnished unto all good works.</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Galatians 5:22–23-But the fruit of the Spirit is love, joy, peace, longsuffering, gentleness, goodness, faith,</a:t>
            </a:r>
          </a:p>
          <a:p>
            <a:r>
              <a:rPr lang="en-US" dirty="0" smtClean="0"/>
              <a:t>23Meekness, temperance: against such there is no law.</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Thessalonians 5:16–18-Rejoice evermore.</a:t>
            </a:r>
          </a:p>
          <a:p>
            <a:r>
              <a:rPr lang="en-US" dirty="0" smtClean="0"/>
              <a:t>17Pray without ceasing.</a:t>
            </a:r>
          </a:p>
          <a:p>
            <a:r>
              <a:rPr lang="en-US" dirty="0" smtClean="0"/>
              <a:t>18In every thing give thanks: for this is the will of God in Christ Jesus concerning you.</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Romans 6:23-For the wages of sin is death; but the gift of God is eternal life through Jesus Christ our Lord.</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Romans 6:23-</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26:28-For this is my blood of the new testament, which is shed for many for the remission of sins.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10:30-I and my Father are one.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17:24-Father, I will that they also, whom thou hast given me, be with me where I am; that they may behold my glory, which thou hast given me: for thou </a:t>
            </a:r>
            <a:r>
              <a:rPr lang="en-US" dirty="0" err="1" smtClean="0"/>
              <a:t>lovedst</a:t>
            </a:r>
            <a:r>
              <a:rPr lang="en-US" dirty="0" smtClean="0"/>
              <a:t> me before the foundation of the world.</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1:1–3-In the beginning was the Word, and the Word was with God, and the Word was God.</a:t>
            </a:r>
          </a:p>
          <a:p>
            <a:r>
              <a:rPr lang="en-US" dirty="0" smtClean="0"/>
              <a:t>2The same was in the beginning with God.</a:t>
            </a:r>
          </a:p>
          <a:p>
            <a:r>
              <a:rPr lang="en-US" dirty="0" smtClean="0"/>
              <a:t>3All things were made by him; and without him was not any thing made that was made.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John 1:8–9-If we say that we have no sin, we deceive ourselves, and the truth is not in us.</a:t>
            </a:r>
          </a:p>
          <a:p>
            <a:r>
              <a:rPr lang="en-US" dirty="0" smtClean="0"/>
              <a:t>9If we confess our sins, he is faithful and just to forgive us our sins, and to cleanse us from all unrighteousness.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Ephesians 3:3-How that by revelation he made known unto me the mystery; (as I wrote afore in few words)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10:09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Ephesians 2:8–9-For by grace are ye saved through faith; and that not of yourselves: it is the gift of God:</a:t>
            </a:r>
          </a:p>
          <a:p>
            <a:r>
              <a:rPr lang="en-US" dirty="0" smtClean="0"/>
              <a:t>9Not of works, lest any man should boast.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10:10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10:10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9/28/2022 9:59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84285046"/>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994242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9674418"/>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74122429"/>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6288212"/>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3640008"/>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1968459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523383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7546803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2514165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009248"/>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89281439"/>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2943193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6330634"/>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54497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7753134"/>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5568892"/>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87302437"/>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6411477"/>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573715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846347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319205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23916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4397950"/>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154186"/>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77991321"/>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936691"/>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015676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4460865"/>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4248803"/>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07972197"/>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6119766"/>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792677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3286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52939697"/>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6606105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385035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738894"/>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08619867"/>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8498596"/>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461672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7840396"/>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3361703"/>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1986397"/>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3424276"/>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820485"/>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706652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090843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382909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866788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6459963"/>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66684826"/>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9941975"/>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84122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6066870"/>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4953483"/>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450247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7437361"/>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7720986"/>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659708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6160096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5260989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446914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8213116"/>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56679740"/>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4729277"/>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56043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2294668"/>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3826031"/>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2481531"/>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26961063"/>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6615185"/>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83029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969271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7589069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34368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6709999"/>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96201064"/>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88114880"/>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7367023"/>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3278728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4515799"/>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1082538"/>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6362313"/>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4444977"/>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8259288"/>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5877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6883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80543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78967932"/>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2863561"/>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50289196"/>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1238508"/>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58029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43887"/>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1903146"/>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9754580"/>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58854608"/>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8326133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0566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0544059"/>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6487612"/>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401576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9096672"/>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520576"/>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1792931"/>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3154742"/>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6717583"/>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8955539"/>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71531875"/>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6081563"/>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8421095"/>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26176091"/>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096723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516628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851287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077046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2794709"/>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93965274"/>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5311803"/>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5024290"/>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8032827"/>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6489710"/>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041438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4782364"/>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3660987"/>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273627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722837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827752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753994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480"/>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85280332"/>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5965499"/>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26037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254555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63559586"/>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5981285"/>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2883989"/>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9990570"/>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073346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4966396"/>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76113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047263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5888314"/>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70056013"/>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06895352"/>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524053"/>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76343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04577054"/>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0608450"/>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6461341"/>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1269395"/>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819196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993208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598764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58041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1788459"/>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7734960"/>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25538863"/>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45807843"/>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944075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0803113"/>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3303433"/>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0765951"/>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1920781"/>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297454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71641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87037863"/>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0249785"/>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254761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9542595"/>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131393"/>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57734719"/>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9203399"/>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4458470"/>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4066472"/>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3644065"/>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85682929"/>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370622"/>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8183023"/>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9224827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9613485"/>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007222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0567574"/>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01408959"/>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8069016"/>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260502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3042746"/>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634568"/>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3461557"/>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7692000"/>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1692974"/>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96909619"/>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78209827"/>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172920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0725621"/>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131463"/>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40313910"/>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6502732"/>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538685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1527003"/>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6928575"/>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7925663"/>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1632506"/>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2206028"/>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3012752"/>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441446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5611106"/>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8827343"/>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4772257"/>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19038135"/>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6048555"/>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7321051"/>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178377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078038"/>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989048"/>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1192265"/>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5769922"/>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4019946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309252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4351258"/>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9754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84391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9225564"/>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994513"/>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98232564"/>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9609668"/>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3086388"/>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8839465"/>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8901863"/>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9215485"/>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0710555"/>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617356"/>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030662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3607011"/>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729234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7918177"/>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6907144"/>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334984177"/>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0787389"/>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2446068"/>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17522242"/>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52723"/>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4320990"/>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1354117"/>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7201877"/>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2021506"/>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7677278"/>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032083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4941296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9599052"/>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89503473"/>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2739392"/>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0603083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3440859"/>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2372661"/>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8062396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7084999"/>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9146426"/>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4499824"/>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111002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880464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5811986"/>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1482098"/>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78370819"/>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4253799"/>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15997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29083397"/>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9328702"/>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77590290"/>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5775271"/>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1022004"/>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5004239"/>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7009149"/>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51512124"/>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5031940"/>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4433858"/>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38209905"/>
      </p:ext>
    </p:extLst>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2441529"/>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0973803"/>
      </p:ext>
    </p:extLst>
  </p:cSld>
  <p:clrMapOvr>
    <a:masterClrMapping/>
  </p:clrMapOvr>
  <p:transition>
    <p:wipe dir="d"/>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543120"/>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5567535"/>
      </p:ext>
    </p:extLst>
  </p:cSld>
  <p:clrMapOvr>
    <a:masterClrMapping/>
  </p:clrMapOvr>
  <p:transition>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1529921"/>
      </p:ext>
    </p:extLst>
  </p:cSld>
  <p:clrMapOvr>
    <a:masterClrMapping/>
  </p:clrMapOvr>
  <p:transition>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8327496"/>
      </p:ext>
    </p:extLst>
  </p:cSld>
  <p:clrMapOvr>
    <a:masterClrMapping/>
  </p:clrMapOvr>
  <p:transition>
    <p:wipe dir="d"/>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5368616"/>
      </p:ext>
    </p:extLst>
  </p:cSld>
  <p:clrMapOvr>
    <a:masterClrMapping/>
  </p:clrMapOvr>
  <p:transition>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3722509"/>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5656144"/>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454079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76767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998083"/>
      </p:ext>
    </p:extLst>
  </p:cSld>
  <p:clrMapOvr>
    <a:masterClrMapping/>
  </p:clrMapOvr>
  <p:transition>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2984643"/>
      </p:ext>
    </p:extLst>
  </p:cSld>
  <p:clrMapOvr>
    <a:masterClrMapping/>
  </p:clrMapOvr>
  <p:transition>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45558533"/>
      </p:ext>
    </p:extLst>
  </p:cSld>
  <p:clrMapOvr>
    <a:masterClrMapping/>
  </p:clrMapOvr>
  <p:transition>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2273027"/>
      </p:ext>
    </p:extLst>
  </p:cSld>
  <p:clrMapOvr>
    <a:masterClrMapping/>
  </p:clrMapOvr>
  <p:transition>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6480072"/>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8242082"/>
      </p:ext>
    </p:extLst>
  </p:cSld>
  <p:clrMapOvr>
    <a:masterClrMapping/>
  </p:clrMapOvr>
  <p:transition>
    <p:wipe dir="d"/>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3325032"/>
      </p:ext>
    </p:extLst>
  </p:cSld>
  <p:clrMapOvr>
    <a:masterClrMapping/>
  </p:clrMapOvr>
  <p:transition>
    <p:wipe dir="d"/>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6502546"/>
      </p:ext>
    </p:extLst>
  </p:cSld>
  <p:clrMapOvr>
    <a:masterClrMapping/>
  </p:clrMapOvr>
  <p:transition>
    <p:wipe dir="d"/>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0501620"/>
      </p:ext>
    </p:extLst>
  </p:cSld>
  <p:clrMapOvr>
    <a:masterClrMapping/>
  </p:clrMapOvr>
  <p:transition>
    <p:wipe dir="d"/>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540249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81645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15278300"/>
      </p:ext>
    </p:extLst>
  </p:cSld>
  <p:clrMapOvr>
    <a:masterClrMapping/>
  </p:clrMapOvr>
  <p:transition>
    <p:wipe dir="d"/>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1838522"/>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2630695"/>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6103873"/>
      </p:ext>
    </p:extLst>
  </p:cSld>
  <p:clrMapOvr>
    <a:masterClrMapping/>
  </p:clrMapOvr>
  <p:transition>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88675272"/>
      </p:ext>
    </p:extLst>
  </p:cSld>
  <p:clrMapOvr>
    <a:masterClrMapping/>
  </p:clrMapOvr>
  <p:transition>
    <p:wipe dir="d"/>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10863675"/>
      </p:ext>
    </p:extLst>
  </p:cSld>
  <p:clrMapOvr>
    <a:masterClrMapping/>
  </p:clrMapOvr>
  <p:transition>
    <p:wipe dir="d"/>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551936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70491106"/>
      </p:ext>
    </p:extLst>
  </p:cSld>
  <p:clrMapOvr>
    <a:masterClrMapping/>
  </p:clrMapOvr>
  <p:transition>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43764576"/>
      </p:ext>
    </p:extLst>
  </p:cSld>
  <p:clrMapOvr>
    <a:masterClrMapping/>
  </p:clrMapOvr>
  <p:transition>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6280680"/>
      </p:ext>
    </p:extLst>
  </p:cSld>
  <p:clrMapOvr>
    <a:masterClrMapping/>
  </p:clrMapOvr>
  <p:transition>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20410338"/>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4074666"/>
      </p:ext>
    </p:extLst>
  </p:cSld>
  <p:clrMapOvr>
    <a:masterClrMapping/>
  </p:clrMapOvr>
  <p:transition>
    <p:wipe dir="d"/>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1050457"/>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29232178"/>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847272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10973"/>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8952870"/>
      </p:ext>
    </p:extLst>
  </p:cSld>
  <p:clrMapOvr>
    <a:masterClrMapping/>
  </p:clrMapOvr>
  <p:transition>
    <p:wipe dir="d"/>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7829356"/>
      </p:ext>
    </p:extLst>
  </p:cSld>
  <p:clrMapOvr>
    <a:masterClrMapping/>
  </p:clrMapOvr>
  <p:transition>
    <p:wipe dir="d"/>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6687163"/>
      </p:ext>
    </p:extLst>
  </p:cSld>
  <p:clrMapOvr>
    <a:masterClrMapping/>
  </p:clrMapOvr>
  <p:transition>
    <p:wipe dir="d"/>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7776280"/>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6190076"/>
      </p:ext>
    </p:extLst>
  </p:cSld>
  <p:clrMapOvr>
    <a:masterClrMapping/>
  </p:clrMapOvr>
  <p:transition>
    <p:wipe dir="d"/>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7959658"/>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2269960"/>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4256931"/>
      </p:ext>
    </p:extLst>
  </p:cSld>
  <p:clrMapOvr>
    <a:masterClrMapping/>
  </p:clrMapOvr>
  <p:transition>
    <p:wipe dir="d"/>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06048530"/>
      </p:ext>
    </p:extLst>
  </p:cSld>
  <p:clrMapOvr>
    <a:masterClrMapping/>
  </p:clrMapOvr>
  <p:transition>
    <p:wipe dir="d"/>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0159000"/>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8723337"/>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8188888"/>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8414528"/>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0101673"/>
      </p:ext>
    </p:extLst>
  </p:cSld>
  <p:clrMapOvr>
    <a:masterClrMapping/>
  </p:clrMapOvr>
  <p:transition>
    <p:wipe dir="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24467939"/>
      </p:ext>
    </p:extLst>
  </p:cSld>
  <p:clrMapOvr>
    <a:masterClrMapping/>
  </p:clrMapOvr>
  <p:transition>
    <p:wipe dir="d"/>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63919510"/>
      </p:ext>
    </p:extLst>
  </p:cSld>
  <p:clrMapOvr>
    <a:masterClrMapping/>
  </p:clrMapOvr>
  <p:transition>
    <p:wipe dir="d"/>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81080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04728414"/>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06999499"/>
      </p:ext>
    </p:extLst>
  </p:cSld>
  <p:clrMapOvr>
    <a:masterClrMapping/>
  </p:clrMapOvr>
  <p:transition>
    <p:wipe dir="d"/>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8596788"/>
      </p:ext>
    </p:extLst>
  </p:cSld>
  <p:clrMapOvr>
    <a:masterClrMapping/>
  </p:clrMapOvr>
  <p:transition>
    <p:wipe dir="d"/>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780063"/>
      </p:ext>
    </p:extLst>
  </p:cSld>
  <p:clrMapOvr>
    <a:masterClrMapping/>
  </p:clrMapOvr>
  <p:transition>
    <p:wipe dir="d"/>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1469325"/>
      </p:ext>
    </p:extLst>
  </p:cSld>
  <p:clrMapOvr>
    <a:masterClrMapping/>
  </p:clrMapOvr>
  <p:transition>
    <p:wipe dir="d"/>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9315404"/>
      </p:ext>
    </p:extLst>
  </p:cSld>
  <p:clrMapOvr>
    <a:masterClrMapping/>
  </p:clrMapOvr>
  <p:transition>
    <p:wipe dir="d"/>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1746751"/>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4174987"/>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6590685"/>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00933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4432749"/>
      </p:ext>
    </p:extLst>
  </p:cSld>
  <p:clrMapOvr>
    <a:masterClrMapping/>
  </p:clrMapOvr>
  <p:transition>
    <p:wipe dir="d"/>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35736084"/>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3691843"/>
      </p:ext>
    </p:extLst>
  </p:cSld>
  <p:clrMapOvr>
    <a:masterClrMapping/>
  </p:clrMapOvr>
  <p:transition>
    <p:wipe dir="d"/>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7617096"/>
      </p:ext>
    </p:extLst>
  </p:cSld>
  <p:clrMapOvr>
    <a:masterClrMapping/>
  </p:clrMapOvr>
  <p:transition>
    <p:wipe dir="d"/>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8738977"/>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0913038"/>
      </p:ext>
    </p:extLst>
  </p:cSld>
  <p:clrMapOvr>
    <a:masterClrMapping/>
  </p:clrMapOvr>
  <p:transition>
    <p:wipe dir="d"/>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9457762"/>
      </p:ext>
    </p:extLst>
  </p:cSld>
  <p:clrMapOvr>
    <a:masterClrMapping/>
  </p:clrMapOvr>
  <p:transition>
    <p:wipe dir="d"/>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8906360"/>
      </p:ext>
    </p:extLst>
  </p:cSld>
  <p:clrMapOvr>
    <a:masterClrMapping/>
  </p:clrMapOvr>
  <p:transition>
    <p:wipe dir="d"/>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45955477"/>
      </p:ext>
    </p:extLst>
  </p:cSld>
  <p:clrMapOvr>
    <a:masterClrMapping/>
  </p:clrMapOvr>
  <p:transition>
    <p:wipe dir="d"/>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0359710"/>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70650356"/>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523322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42402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1555325"/>
      </p:ext>
    </p:extLst>
  </p:cSld>
  <p:clrMapOvr>
    <a:masterClrMapping/>
  </p:clrMapOvr>
  <p:transition>
    <p:wipe dir="d"/>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9197265"/>
      </p:ext>
    </p:extLst>
  </p:cSld>
  <p:clrMapOvr>
    <a:masterClrMapping/>
  </p:clrMapOvr>
  <p:transition>
    <p:wipe dir="d"/>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74310448"/>
      </p:ext>
    </p:extLst>
  </p:cSld>
  <p:clrMapOvr>
    <a:masterClrMapping/>
  </p:clrMapOvr>
  <p:transition>
    <p:wipe dir="d"/>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8059708"/>
      </p:ext>
    </p:extLst>
  </p:cSld>
  <p:clrMapOvr>
    <a:masterClrMapping/>
  </p:clrMapOvr>
  <p:transition>
    <p:wipe dir="d"/>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3713931"/>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9481127"/>
      </p:ext>
    </p:extLst>
  </p:cSld>
  <p:clrMapOvr>
    <a:masterClrMapping/>
  </p:clrMapOvr>
  <p:transition>
    <p:wipe dir="d"/>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2958854"/>
      </p:ext>
    </p:extLst>
  </p:cSld>
  <p:clrMapOvr>
    <a:masterClrMapping/>
  </p:clrMapOvr>
  <p:transition>
    <p:wipe dir="d"/>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95413958"/>
      </p:ext>
    </p:extLst>
  </p:cSld>
  <p:clrMapOvr>
    <a:masterClrMapping/>
  </p:clrMapOvr>
  <p:transition>
    <p:wipe dir="d"/>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4193971"/>
      </p:ext>
    </p:extLst>
  </p:cSld>
  <p:clrMapOvr>
    <a:masterClrMapping/>
  </p:clrMapOvr>
  <p:transition>
    <p:wipe dir="d"/>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69248766"/>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71364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5202582"/>
      </p:ext>
    </p:extLst>
  </p:cSld>
  <p:clrMapOvr>
    <a:masterClrMapping/>
  </p:clrMapOvr>
  <p:transition>
    <p:wipe dir="d"/>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6456459"/>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4391683"/>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467730"/>
      </p:ext>
    </p:extLst>
  </p:cSld>
  <p:clrMapOvr>
    <a:masterClrMapping/>
  </p:clrMapOvr>
  <p:transition>
    <p:wipe dir="d"/>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85779320"/>
      </p:ext>
    </p:extLst>
  </p:cSld>
  <p:clrMapOvr>
    <a:masterClrMapping/>
  </p:clrMapOvr>
  <p:transition>
    <p:wipe dir="d"/>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5725742"/>
      </p:ext>
    </p:extLst>
  </p:cSld>
  <p:clrMapOvr>
    <a:masterClrMapping/>
  </p:clrMapOvr>
  <p:transition>
    <p:wipe dir="d"/>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213718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6415131"/>
      </p:ext>
    </p:extLst>
  </p:cSld>
  <p:clrMapOvr>
    <a:masterClrMapping/>
  </p:clrMapOvr>
  <p:transition>
    <p:wipe dir="d"/>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68956495"/>
      </p:ext>
    </p:extLst>
  </p:cSld>
  <p:clrMapOvr>
    <a:masterClrMapping/>
  </p:clrMapOvr>
  <p:transition>
    <p:wipe dir="d"/>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5896005"/>
      </p:ext>
    </p:extLst>
  </p:cSld>
  <p:clrMapOvr>
    <a:masterClrMapping/>
  </p:clrMapOvr>
  <p:transition>
    <p:wipe dir="d"/>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7316303"/>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9422834"/>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0192585"/>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03288729"/>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910613"/>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6435893"/>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3937170"/>
      </p:ext>
    </p:extLst>
  </p:cSld>
  <p:clrMapOvr>
    <a:masterClrMapping/>
  </p:clrMapOvr>
  <p:transition>
    <p:wipe dir="d"/>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099305710"/>
      </p:ext>
    </p:extLst>
  </p:cSld>
  <p:clrMapOvr>
    <a:masterClrMapping/>
  </p:clrMapOvr>
  <p:transition>
    <p:wipe dir="d"/>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2040257"/>
      </p:ext>
    </p:extLst>
  </p:cSld>
  <p:clrMapOvr>
    <a:masterClrMapping/>
  </p:clrMapOvr>
  <p:transition>
    <p:wipe dir="d"/>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6616626"/>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2515452"/>
      </p:ext>
    </p:extLst>
  </p:cSld>
  <p:clrMapOvr>
    <a:masterClrMapping/>
  </p:clrMapOvr>
  <p:transition>
    <p:wipe dir="d"/>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05482422"/>
      </p:ext>
    </p:extLst>
  </p:cSld>
  <p:clrMapOvr>
    <a:masterClrMapping/>
  </p:clrMapOvr>
  <p:transition>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81462117"/>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8805985"/>
      </p:ext>
    </p:extLst>
  </p:cSld>
  <p:clrMapOvr>
    <a:masterClrMapping/>
  </p:clrMapOvr>
  <p:transition>
    <p:wipe dir="d"/>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6591421"/>
      </p:ext>
    </p:extLst>
  </p:cSld>
  <p:clrMapOvr>
    <a:masterClrMapping/>
  </p:clrMapOvr>
  <p:transition>
    <p:wipe dir="d"/>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5479435"/>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590731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7412827"/>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5001619"/>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3131912"/>
      </p:ext>
    </p:extLst>
  </p:cSld>
  <p:clrMapOvr>
    <a:masterClrMapping/>
  </p:clrMapOvr>
  <p:transition>
    <p:wipe dir="d"/>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80779230"/>
      </p:ext>
    </p:extLst>
  </p:cSld>
  <p:clrMapOvr>
    <a:masterClrMapping/>
  </p:clrMapOvr>
  <p:transition>
    <p:wipe dir="d"/>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2081871"/>
      </p:ext>
    </p:extLst>
  </p:cSld>
  <p:clrMapOvr>
    <a:masterClrMapping/>
  </p:clrMapOvr>
  <p:transition>
    <p:wipe dir="d"/>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53972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10480051"/>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21065494"/>
      </p:ext>
    </p:extLst>
  </p:cSld>
  <p:clrMapOvr>
    <a:masterClrMapping/>
  </p:clrMapOvr>
  <p:transition>
    <p:wipe dir="d"/>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6482455"/>
      </p:ext>
    </p:extLst>
  </p:cSld>
  <p:clrMapOvr>
    <a:masterClrMapping/>
  </p:clrMapOvr>
  <p:transition>
    <p:wipe dir="d"/>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0809114"/>
      </p:ext>
    </p:extLst>
  </p:cSld>
  <p:clrMapOvr>
    <a:masterClrMapping/>
  </p:clrMapOvr>
  <p:transition>
    <p:wipe dir="d"/>
  </p:transition>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0438798"/>
      </p:ext>
    </p:extLst>
  </p:cSld>
  <p:clrMapOvr>
    <a:masterClrMapping/>
  </p:clrMapOvr>
  <p:transition>
    <p:wipe dir="d"/>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77176851"/>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06963150"/>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3534939"/>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6983975"/>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919160"/>
      </p:ext>
    </p:extLst>
  </p:cSld>
  <p:clrMapOvr>
    <a:masterClrMapping/>
  </p:clrMapOvr>
  <p:transition>
    <p:wipe dir="d"/>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105136217"/>
      </p:ext>
    </p:extLst>
  </p:cSld>
  <p:clrMapOvr>
    <a:masterClrMapping/>
  </p:clrMapOvr>
  <p:transition>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5237826"/>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8126277"/>
      </p:ext>
    </p:extLst>
  </p:cSld>
  <p:clrMapOvr>
    <a:masterClrMapping/>
  </p:clrMapOvr>
  <p:transition>
    <p:wipe dir="d"/>
  </p:transition>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244344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1254971"/>
      </p:ext>
    </p:extLst>
  </p:cSld>
  <p:clrMapOvr>
    <a:masterClrMapping/>
  </p:clrMapOvr>
  <p:transition>
    <p:wipe dir="d"/>
  </p:transition>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23450626"/>
      </p:ext>
    </p:extLst>
  </p:cSld>
  <p:clrMapOvr>
    <a:masterClrMapping/>
  </p:clrMapOvr>
  <p:transition>
    <p:wipe dir="d"/>
  </p:transition>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73445873"/>
      </p:ext>
    </p:extLst>
  </p:cSld>
  <p:clrMapOvr>
    <a:masterClrMapping/>
  </p:clrMapOvr>
  <p:transition>
    <p:wipe dir="d"/>
  </p:transition>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920290"/>
      </p:ext>
    </p:extLst>
  </p:cSld>
  <p:clrMapOvr>
    <a:masterClrMapping/>
  </p:clrMapOvr>
  <p:transition>
    <p:wipe dir="d"/>
  </p:transition>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62351362"/>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214014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7704955"/>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634854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748512"/>
      </p:ext>
    </p:extLst>
  </p:cSld>
  <p:clrMapOvr>
    <a:masterClrMapping/>
  </p:clrMapOvr>
  <p:transition>
    <p:wipe dir="d"/>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031849"/>
      </p:ext>
    </p:extLst>
  </p:cSld>
  <p:clrMapOvr>
    <a:masterClrMapping/>
  </p:clrMapOvr>
  <p:transition>
    <p:wipe dir="d"/>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06124712"/>
      </p:ext>
    </p:extLst>
  </p:cSld>
  <p:clrMapOvr>
    <a:masterClrMapping/>
  </p:clrMapOvr>
  <p:transition>
    <p:wipe dir="d"/>
  </p:transition>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99088486"/>
      </p:ext>
    </p:extLst>
  </p:cSld>
  <p:clrMapOvr>
    <a:masterClrMapping/>
  </p:clrMapOvr>
  <p:transition>
    <p:wipe dir="d"/>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9522097"/>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2245767"/>
      </p:ext>
    </p:extLst>
  </p:cSld>
  <p:clrMapOvr>
    <a:masterClrMapping/>
  </p:clrMapOvr>
  <p:transition>
    <p:wipe dir="d"/>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5011648"/>
      </p:ext>
    </p:extLst>
  </p:cSld>
  <p:clrMapOvr>
    <a:masterClrMapping/>
  </p:clrMapOvr>
  <p:transition>
    <p:wipe dir="d"/>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6389768"/>
      </p:ext>
    </p:extLst>
  </p:cSld>
  <p:clrMapOvr>
    <a:masterClrMapping/>
  </p:clrMapOvr>
  <p:transition>
    <p:wipe dir="d"/>
  </p:transition>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72030477"/>
      </p:ext>
    </p:extLst>
  </p:cSld>
  <p:clrMapOvr>
    <a:masterClrMapping/>
  </p:clrMapOvr>
  <p:transition>
    <p:wipe dir="d"/>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3563473"/>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8808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276058940"/>
      </p:ext>
    </p:extLst>
  </p:cSld>
  <p:clrMapOvr>
    <a:masterClrMapping/>
  </p:clrMapOvr>
  <p:transition>
    <p:wipe dir="d"/>
  </p:transition>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644636"/>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82823925"/>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7349212"/>
      </p:ext>
    </p:extLst>
  </p:cSld>
  <p:clrMapOvr>
    <a:masterClrMapping/>
  </p:clrMapOvr>
  <p:transition>
    <p:wipe dir="d"/>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94477900"/>
      </p:ext>
    </p:extLst>
  </p:cSld>
  <p:clrMapOvr>
    <a:masterClrMapping/>
  </p:clrMapOvr>
  <p:transition>
    <p:wipe dir="d"/>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76332666"/>
      </p:ext>
    </p:extLst>
  </p:cSld>
  <p:clrMapOvr>
    <a:masterClrMapping/>
  </p:clrMapOvr>
  <p:transition>
    <p:wipe dir="d"/>
  </p:transition>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7144546"/>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5602584"/>
      </p:ext>
    </p:extLst>
  </p:cSld>
  <p:clrMapOvr>
    <a:masterClrMapping/>
  </p:clrMapOvr>
  <p:transition>
    <p:wipe dir="d"/>
  </p:transition>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1969023"/>
      </p:ext>
    </p:extLst>
  </p:cSld>
  <p:clrMapOvr>
    <a:masterClrMapping/>
  </p:clrMapOvr>
  <p:transition>
    <p:wipe dir="d"/>
  </p:transition>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88217146"/>
      </p:ext>
    </p:extLst>
  </p:cSld>
  <p:clrMapOvr>
    <a:masterClrMapping/>
  </p:clrMapOvr>
  <p:transition>
    <p:wipe dir="d"/>
  </p:transition>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6667157"/>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5412947"/>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954451"/>
      </p:ext>
    </p:extLst>
  </p:cSld>
  <p:clrMapOvr>
    <a:masterClrMapping/>
  </p:clrMapOvr>
  <p:transition>
    <p:wipe dir="d"/>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8567518"/>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1555185"/>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0040043"/>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632314"/>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8975272"/>
      </p:ext>
    </p:extLst>
  </p:cSld>
  <p:clrMapOvr>
    <a:masterClrMapping/>
  </p:clrMapOvr>
  <p:transition>
    <p:wipe dir="d"/>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68715558"/>
      </p:ext>
    </p:extLst>
  </p:cSld>
  <p:clrMapOvr>
    <a:masterClrMapping/>
  </p:clrMapOvr>
  <p:transition>
    <p:wipe dir="d"/>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4812146"/>
      </p:ext>
    </p:extLst>
  </p:cSld>
  <p:clrMapOvr>
    <a:masterClrMapping/>
  </p:clrMapOvr>
  <p:transition>
    <p:wipe dir="d"/>
  </p:transition>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755360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4303067"/>
      </p:ext>
    </p:extLst>
  </p:cSld>
  <p:clrMapOvr>
    <a:masterClrMapping/>
  </p:clrMapOvr>
  <p:transition>
    <p:wipe dir="d"/>
  </p:transition>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12064151"/>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836945"/>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65731402"/>
      </p:ext>
    </p:extLst>
  </p:cSld>
  <p:clrMapOvr>
    <a:masterClrMapping/>
  </p:clrMapOvr>
  <p:transition>
    <p:wipe dir="d"/>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6924720"/>
      </p:ext>
    </p:extLst>
  </p:cSld>
  <p:clrMapOvr>
    <a:masterClrMapping/>
  </p:clrMapOvr>
  <p:transition>
    <p:wipe dir="d"/>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1361797"/>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497013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428508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2707553"/>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0625747"/>
      </p:ext>
    </p:extLst>
  </p:cSld>
  <p:clrMapOvr>
    <a:masterClrMapping/>
  </p:clrMapOvr>
  <p:transition>
    <p:wipe dir="d"/>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251728741"/>
      </p:ext>
    </p:extLst>
  </p:cSld>
  <p:clrMapOvr>
    <a:masterClrMapping/>
  </p:clrMapOvr>
  <p:transition>
    <p:wipe dir="d"/>
  </p:transition>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75341307"/>
      </p:ext>
    </p:extLst>
  </p:cSld>
  <p:clrMapOvr>
    <a:masterClrMapping/>
  </p:clrMapOvr>
  <p:transition>
    <p:wipe dir="d"/>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203065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36163817"/>
      </p:ext>
    </p:extLst>
  </p:cSld>
  <p:clrMapOvr>
    <a:masterClrMapping/>
  </p:clrMapOvr>
  <p:transition>
    <p:wipe dir="d"/>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2462599"/>
      </p:ext>
    </p:extLst>
  </p:cSld>
  <p:clrMapOvr>
    <a:masterClrMapping/>
  </p:clrMapOvr>
  <p:transition>
    <p:wipe dir="d"/>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8318730"/>
      </p:ext>
    </p:extLst>
  </p:cSld>
  <p:clrMapOvr>
    <a:masterClrMapping/>
  </p:clrMapOvr>
  <p:transition>
    <p:wipe dir="d"/>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9845469"/>
      </p:ext>
    </p:extLst>
  </p:cSld>
  <p:clrMapOvr>
    <a:masterClrMapping/>
  </p:clrMapOvr>
  <p:transition>
    <p:wipe dir="d"/>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173656"/>
      </p:ext>
    </p:extLst>
  </p:cSld>
  <p:clrMapOvr>
    <a:masterClrMapping/>
  </p:clrMapOvr>
  <p:transition>
    <p:wipe dir="d"/>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4977466"/>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873214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3585509"/>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2321609"/>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72341"/>
      </p:ext>
    </p:extLst>
  </p:cSld>
  <p:clrMapOvr>
    <a:masterClrMapping/>
  </p:clrMapOvr>
  <p:transition>
    <p:wipe dir="d"/>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60137782"/>
      </p:ext>
    </p:extLst>
  </p:cSld>
  <p:clrMapOvr>
    <a:masterClrMapping/>
  </p:clrMapOvr>
  <p:transition>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6111325"/>
      </p:ext>
    </p:extLst>
  </p:cSld>
  <p:clrMapOvr>
    <a:masterClrMapping/>
  </p:clrMapOvr>
  <p:transition>
    <p:wipe dir="d"/>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13834831"/>
      </p:ext>
    </p:extLst>
  </p:cSld>
  <p:clrMapOvr>
    <a:masterClrMapping/>
  </p:clrMapOvr>
  <p:transition>
    <p:wipe dir="d"/>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24789699"/>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6390072"/>
      </p:ext>
    </p:extLst>
  </p:cSld>
  <p:clrMapOvr>
    <a:masterClrMapping/>
  </p:clrMapOvr>
  <p:transition>
    <p:wipe dir="d"/>
  </p:transition>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59831582"/>
      </p:ext>
    </p:extLst>
  </p:cSld>
  <p:clrMapOvr>
    <a:masterClrMapping/>
  </p:clrMapOvr>
  <p:transition>
    <p:wipe dir="d"/>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8663377"/>
      </p:ext>
    </p:extLst>
  </p:cSld>
  <p:clrMapOvr>
    <a:masterClrMapping/>
  </p:clrMapOvr>
  <p:transition>
    <p:wipe dir="d"/>
  </p:transition>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1953582"/>
      </p:ext>
    </p:extLst>
  </p:cSld>
  <p:clrMapOvr>
    <a:masterClrMapping/>
  </p:clrMapOvr>
  <p:transition>
    <p:wipe dir="d"/>
  </p:transition>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9637388"/>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0917005"/>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8632490"/>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869208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7785584"/>
      </p:ext>
    </p:extLst>
  </p:cSld>
  <p:clrMapOvr>
    <a:masterClrMapping/>
  </p:clrMapOvr>
  <p:transition>
    <p:wipe dir="d"/>
  </p:transition>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23210"/>
      </p:ext>
    </p:extLst>
  </p:cSld>
  <p:clrMapOvr>
    <a:masterClrMapping/>
  </p:clrMapOvr>
  <p:transition>
    <p:wipe dir="d"/>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41801552"/>
      </p:ext>
    </p:extLst>
  </p:cSld>
  <p:clrMapOvr>
    <a:masterClrMapping/>
  </p:clrMapOvr>
  <p:transition>
    <p:wipe dir="d"/>
  </p:transition>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1514707"/>
      </p:ext>
    </p:extLst>
  </p:cSld>
  <p:clrMapOvr>
    <a:masterClrMapping/>
  </p:clrMapOvr>
  <p:transition>
    <p:wipe dir="d"/>
  </p:transition>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8652919"/>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5264280"/>
      </p:ext>
    </p:extLst>
  </p:cSld>
  <p:clrMapOvr>
    <a:masterClrMapping/>
  </p:clrMapOvr>
  <p:transition>
    <p:wipe dir="d"/>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8615807"/>
      </p:ext>
    </p:extLst>
  </p:cSld>
  <p:clrMapOvr>
    <a:masterClrMapping/>
  </p:clrMapOvr>
  <p:transition>
    <p:wipe dir="d"/>
  </p:transition>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14101688"/>
      </p:ext>
    </p:extLst>
  </p:cSld>
  <p:clrMapOvr>
    <a:masterClrMapping/>
  </p:clrMapOvr>
  <p:transition>
    <p:wipe dir="d"/>
  </p:transition>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2180069"/>
      </p:ext>
    </p:extLst>
  </p:cSld>
  <p:clrMapOvr>
    <a:masterClrMapping/>
  </p:clrMapOvr>
  <p:transition>
    <p:wipe dir="d"/>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104636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703565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9788309"/>
      </p:ext>
    </p:extLst>
  </p:cSld>
  <p:clrMapOvr>
    <a:masterClrMapping/>
  </p:clrMapOvr>
  <p:transition>
    <p:wipe dir="d"/>
  </p:transition>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1455669"/>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278863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1320646"/>
      </p:ext>
    </p:extLst>
  </p:cSld>
  <p:clrMapOvr>
    <a:masterClrMapping/>
  </p:clrMapOvr>
  <p:transition>
    <p:wipe dir="d"/>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30461380"/>
      </p:ext>
    </p:extLst>
  </p:cSld>
  <p:clrMapOvr>
    <a:masterClrMapping/>
  </p:clrMapOvr>
  <p:transition>
    <p:wipe dir="d"/>
  </p:transition>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2355711"/>
      </p:ext>
    </p:extLst>
  </p:cSld>
  <p:clrMapOvr>
    <a:masterClrMapping/>
  </p:clrMapOvr>
  <p:transition>
    <p:wipe dir="d"/>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6686436"/>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4418548"/>
      </p:ext>
    </p:extLst>
  </p:cSld>
  <p:clrMapOvr>
    <a:masterClrMapping/>
  </p:clrMapOvr>
  <p:transition>
    <p:wipe dir="d"/>
  </p:transition>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05303897"/>
      </p:ext>
    </p:extLst>
  </p:cSld>
  <p:clrMapOvr>
    <a:masterClrMapping/>
  </p:clrMapOvr>
  <p:transition>
    <p:wipe dir="d"/>
  </p:transition>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00201353"/>
      </p:ext>
    </p:extLst>
  </p:cSld>
  <p:clrMapOvr>
    <a:masterClrMapping/>
  </p:clrMapOvr>
  <p:transition>
    <p:wipe dir="d"/>
  </p:transition>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9901495"/>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2041759"/>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8260844"/>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3590596"/>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8494179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5683579"/>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873999"/>
      </p:ext>
    </p:extLst>
  </p:cSld>
  <p:clrMapOvr>
    <a:masterClrMapping/>
  </p:clrMapOvr>
  <p:transition>
    <p:wipe dir="d"/>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94014027"/>
      </p:ext>
    </p:extLst>
  </p:cSld>
  <p:clrMapOvr>
    <a:masterClrMapping/>
  </p:clrMapOvr>
  <p:transition>
    <p:wipe dir="d"/>
  </p:transition>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0524673"/>
      </p:ext>
    </p:extLst>
  </p:cSld>
  <p:clrMapOvr>
    <a:masterClrMapping/>
  </p:clrMapOvr>
  <p:transition>
    <p:wipe dir="d"/>
  </p:transition>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52688063"/>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8689804"/>
      </p:ext>
    </p:extLst>
  </p:cSld>
  <p:clrMapOvr>
    <a:masterClrMapping/>
  </p:clrMapOvr>
  <p:transition>
    <p:wipe dir="d"/>
  </p:transition>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7946640"/>
      </p:ext>
    </p:extLst>
  </p:cSld>
  <p:clrMapOvr>
    <a:masterClrMapping/>
  </p:clrMapOvr>
  <p:transition>
    <p:wipe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7913112"/>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54306275"/>
      </p:ext>
    </p:extLst>
  </p:cSld>
  <p:clrMapOvr>
    <a:masterClrMapping/>
  </p:clrMapOvr>
  <p:transition>
    <p:wipe dir="d"/>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2162747"/>
      </p:ext>
    </p:extLst>
  </p:cSld>
  <p:clrMapOvr>
    <a:masterClrMapping/>
  </p:clrMapOvr>
  <p:transition>
    <p:wipe dir="d"/>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40463178"/>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6727518"/>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9715301"/>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7533228"/>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9052644"/>
      </p:ext>
    </p:extLst>
  </p:cSld>
  <p:clrMapOvr>
    <a:masterClrMapping/>
  </p:clrMapOvr>
  <p:transition>
    <p:wipe dir="d"/>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7978289"/>
      </p:ext>
    </p:extLst>
  </p:cSld>
  <p:clrMapOvr>
    <a:masterClrMapping/>
  </p:clrMapOvr>
  <p:transition>
    <p:wipe dir="d"/>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5968351"/>
      </p:ext>
    </p:extLst>
  </p:cSld>
  <p:clrMapOvr>
    <a:masterClrMapping/>
  </p:clrMapOvr>
  <p:transition>
    <p:wipe dir="d"/>
  </p:transition>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48247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8023007"/>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78385837"/>
      </p:ext>
    </p:extLst>
  </p:cSld>
  <p:clrMapOvr>
    <a:masterClrMapping/>
  </p:clrMapOvr>
  <p:transition>
    <p:wipe dir="d"/>
  </p:transition>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6388283"/>
      </p:ext>
    </p:extLst>
  </p:cSld>
  <p:clrMapOvr>
    <a:masterClrMapping/>
  </p:clrMapOvr>
  <p:transition>
    <p:wipe dir="d"/>
  </p:transition>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3213443"/>
      </p:ext>
    </p:extLst>
  </p:cSld>
  <p:clrMapOvr>
    <a:masterClrMapping/>
  </p:clrMapOvr>
  <p:transition>
    <p:wipe dir="d"/>
  </p:transition>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4476512"/>
      </p:ext>
    </p:extLst>
  </p:cSld>
  <p:clrMapOvr>
    <a:masterClrMapping/>
  </p:clrMapOvr>
  <p:transition>
    <p:wipe dir="d"/>
  </p:transition>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50998331"/>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67378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0172274"/>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02969757"/>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4706543"/>
      </p:ext>
    </p:extLst>
  </p:cSld>
  <p:clrMapOvr>
    <a:masterClrMapping/>
  </p:clrMapOvr>
  <p:transition>
    <p:wipe dir="d"/>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6979735"/>
      </p:ext>
    </p:extLst>
  </p:cSld>
  <p:clrMapOvr>
    <a:masterClrMapping/>
  </p:clrMapOvr>
  <p:transition>
    <p:wipe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3444533"/>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488264"/>
      </p:ext>
    </p:extLst>
  </p:cSld>
  <p:clrMapOvr>
    <a:masterClrMapping/>
  </p:clrMapOvr>
  <p:transition>
    <p:wipe dir="d"/>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3645458"/>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9238815"/>
      </p:ext>
    </p:extLst>
  </p:cSld>
  <p:clrMapOvr>
    <a:masterClrMapping/>
  </p:clrMapOvr>
  <p:transition>
    <p:wipe dir="d"/>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5976342"/>
      </p:ext>
    </p:extLst>
  </p:cSld>
  <p:clrMapOvr>
    <a:masterClrMapping/>
  </p:clrMapOvr>
  <p:transition>
    <p:wipe dir="d"/>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8558715"/>
      </p:ext>
    </p:extLst>
  </p:cSld>
  <p:clrMapOvr>
    <a:masterClrMapping/>
  </p:clrMapOvr>
  <p:transition>
    <p:wipe dir="d"/>
  </p:transition>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6169598"/>
      </p:ext>
    </p:extLst>
  </p:cSld>
  <p:clrMapOvr>
    <a:masterClrMapping/>
  </p:clrMapOvr>
  <p:transition>
    <p:wipe dir="d"/>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39778254"/>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6790692"/>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5733290"/>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20104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1899027"/>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3972623"/>
      </p:ext>
    </p:extLst>
  </p:cSld>
  <p:clrMapOvr>
    <a:masterClrMapping/>
  </p:clrMapOvr>
  <p:transition>
    <p:wipe dir="d"/>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8019358"/>
      </p:ext>
    </p:extLst>
  </p:cSld>
  <p:clrMapOvr>
    <a:masterClrMapping/>
  </p:clrMapOvr>
  <p:transition>
    <p:wipe dir="d"/>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5820793"/>
      </p:ext>
    </p:extLst>
  </p:cSld>
  <p:clrMapOvr>
    <a:masterClrMapping/>
  </p:clrMapOvr>
  <p:transition>
    <p:wipe dir="d"/>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7405631"/>
      </p:ext>
    </p:extLst>
  </p:cSld>
  <p:clrMapOvr>
    <a:masterClrMapping/>
  </p:clrMapOvr>
  <p:transition>
    <p:wipe dir="d"/>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3510234"/>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5320557"/>
      </p:ext>
    </p:extLst>
  </p:cSld>
  <p:clrMapOvr>
    <a:masterClrMapping/>
  </p:clrMapOvr>
  <p:transition>
    <p:wipe dir="d"/>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394331"/>
      </p:ext>
    </p:extLst>
  </p:cSld>
  <p:clrMapOvr>
    <a:masterClrMapping/>
  </p:clrMapOvr>
  <p:transition>
    <p:wipe dir="d"/>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994563"/>
      </p:ext>
    </p:extLst>
  </p:cSld>
  <p:clrMapOvr>
    <a:masterClrMapping/>
  </p:clrMapOvr>
  <p:transition>
    <p:wipe dir="d"/>
  </p:transition>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76521996"/>
      </p:ext>
    </p:extLst>
  </p:cSld>
  <p:clrMapOvr>
    <a:masterClrMapping/>
  </p:clrMapOvr>
  <p:transition>
    <p:wipe dir="d"/>
  </p:transition>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6844777"/>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327067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14357879"/>
      </p:ext>
    </p:extLst>
  </p:cSld>
  <p:clrMapOvr>
    <a:masterClrMapping/>
  </p:clrMapOvr>
  <p:transition>
    <p:wipe dir="d"/>
  </p:transition>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9158245"/>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3142002"/>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5134859"/>
      </p:ext>
    </p:extLst>
  </p:cSld>
  <p:clrMapOvr>
    <a:masterClrMapping/>
  </p:clrMapOvr>
  <p:transition>
    <p:wipe dir="d"/>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438868823"/>
      </p:ext>
    </p:extLst>
  </p:cSld>
  <p:clrMapOvr>
    <a:masterClrMapping/>
  </p:clrMapOvr>
  <p:transition>
    <p:wipe dir="d"/>
  </p:transition>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909843"/>
      </p:ext>
    </p:extLst>
  </p:cSld>
  <p:clrMapOvr>
    <a:masterClrMapping/>
  </p:clrMapOvr>
  <p:transition>
    <p:wipe dir="d"/>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3505752"/>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4426126"/>
      </p:ext>
    </p:extLst>
  </p:cSld>
  <p:clrMapOvr>
    <a:masterClrMapping/>
  </p:clrMapOvr>
  <p:transition>
    <p:wipe dir="d"/>
  </p:transition>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5656684"/>
      </p:ext>
    </p:extLst>
  </p:cSld>
  <p:clrMapOvr>
    <a:masterClrMapping/>
  </p:clrMapOvr>
  <p:transition>
    <p:wipe dir="d"/>
  </p:transition>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6377822"/>
      </p:ext>
    </p:extLst>
  </p:cSld>
  <p:clrMapOvr>
    <a:masterClrMapping/>
  </p:clrMapOvr>
  <p:transition>
    <p:wipe dir="d"/>
  </p:transition>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8808673"/>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93612167"/>
      </p:ext>
    </p:extLst>
  </p:cSld>
  <p:clrMapOvr>
    <a:masterClrMapping/>
  </p:clrMapOvr>
  <p:transition>
    <p:wipe dir="d"/>
  </p:transition>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713754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95543818"/>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1301148"/>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600051"/>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6257407"/>
      </p:ext>
    </p:extLst>
  </p:cSld>
  <p:clrMapOvr>
    <a:masterClrMapping/>
  </p:clrMapOvr>
  <p:transition>
    <p:wipe dir="d"/>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44142273"/>
      </p:ext>
    </p:extLst>
  </p:cSld>
  <p:clrMapOvr>
    <a:masterClrMapping/>
  </p:clrMapOvr>
  <p:transition>
    <p:wipe dir="d"/>
  </p:transition>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52433121"/>
      </p:ext>
    </p:extLst>
  </p:cSld>
  <p:clrMapOvr>
    <a:masterClrMapping/>
  </p:clrMapOvr>
  <p:transition>
    <p:wipe dir="d"/>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7594387"/>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50004183"/>
      </p:ext>
    </p:extLst>
  </p:cSld>
  <p:clrMapOvr>
    <a:masterClrMapping/>
  </p:clrMapOvr>
  <p:transition>
    <p:wipe dir="d"/>
  </p:transition>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3725169"/>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41395369"/>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6029177"/>
      </p:ext>
    </p:extLst>
  </p:cSld>
  <p:clrMapOvr>
    <a:masterClrMapping/>
  </p:clrMapOvr>
  <p:transition>
    <p:wipe dir="d"/>
  </p:transition>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93988537"/>
      </p:ext>
    </p:extLst>
  </p:cSld>
  <p:clrMapOvr>
    <a:masterClrMapping/>
  </p:clrMapOvr>
  <p:transition>
    <p:wipe dir="d"/>
  </p:transition>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4366582"/>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03988563"/>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0337510"/>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2597320"/>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3468828"/>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57511484"/>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9973931"/>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680984"/>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7125327"/>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3284688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37753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4005209"/>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038780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21004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3710476"/>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966096937"/>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983373"/>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023597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9906804"/>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13971750"/>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88657149"/>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4065706"/>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97111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116845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194316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90287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980108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5057803"/>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38125049"/>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18191047"/>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7375621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4000261"/>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9/28/2022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21971740"/>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6682866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9/28/2022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0870299"/>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0896143"/>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5825281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9/28/2022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285808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839412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4860961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181488"/>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9/28/2022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61798214"/>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1295241"/>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9/28/2022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36522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36.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theme" Target="../theme/theme37.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heme" Target="../theme/theme38.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theme" Target="../theme/theme39.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theme" Target="../theme/theme40.xml"/><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slideLayout" Target="../slideLayouts/slideLayout480.xml"/><Relationship Id="rId2" Type="http://schemas.openxmlformats.org/officeDocument/2006/relationships/slideLayout" Target="../slideLayouts/slideLayout470.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theme" Target="../theme/theme41.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2" Type="http://schemas.openxmlformats.org/officeDocument/2006/relationships/slideLayout" Target="../slideLayouts/slideLayout482.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theme" Target="../theme/theme42.xml"/><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12.xml"/><Relationship Id="rId13" Type="http://schemas.openxmlformats.org/officeDocument/2006/relationships/theme" Target="../theme/theme43.xml"/><Relationship Id="rId3" Type="http://schemas.openxmlformats.org/officeDocument/2006/relationships/slideLayout" Target="../slideLayouts/slideLayout507.xml"/><Relationship Id="rId7" Type="http://schemas.openxmlformats.org/officeDocument/2006/relationships/slideLayout" Target="../slideLayouts/slideLayout511.xml"/><Relationship Id="rId12" Type="http://schemas.openxmlformats.org/officeDocument/2006/relationships/slideLayout" Target="../slideLayouts/slideLayout516.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slideLayout" Target="../slideLayouts/slideLayout515.xml"/><Relationship Id="rId5" Type="http://schemas.openxmlformats.org/officeDocument/2006/relationships/slideLayout" Target="../slideLayouts/slideLayout509.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theme" Target="../theme/theme44.xml"/><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slideLayout" Target="../slideLayouts/slideLayout528.xml"/><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theme" Target="../theme/theme45.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slideLayout" Target="../slideLayouts/slideLayout540.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theme" Target="../theme/theme46.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2" Type="http://schemas.openxmlformats.org/officeDocument/2006/relationships/slideLayout" Target="../slideLayouts/slideLayout542.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60.xml"/><Relationship Id="rId13" Type="http://schemas.openxmlformats.org/officeDocument/2006/relationships/theme" Target="../theme/theme47.xml"/><Relationship Id="rId3" Type="http://schemas.openxmlformats.org/officeDocument/2006/relationships/slideLayout" Target="../slideLayouts/slideLayout555.xml"/><Relationship Id="rId7" Type="http://schemas.openxmlformats.org/officeDocument/2006/relationships/slideLayout" Target="../slideLayouts/slideLayout559.xml"/><Relationship Id="rId12" Type="http://schemas.openxmlformats.org/officeDocument/2006/relationships/slideLayout" Target="../slideLayouts/slideLayout564.xml"/><Relationship Id="rId2" Type="http://schemas.openxmlformats.org/officeDocument/2006/relationships/slideLayout" Target="../slideLayouts/slideLayout554.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0" Type="http://schemas.openxmlformats.org/officeDocument/2006/relationships/slideLayout" Target="../slideLayouts/slideLayout562.xml"/><Relationship Id="rId4" Type="http://schemas.openxmlformats.org/officeDocument/2006/relationships/slideLayout" Target="../slideLayouts/slideLayout556.xml"/><Relationship Id="rId9" Type="http://schemas.openxmlformats.org/officeDocument/2006/relationships/slideLayout" Target="../slideLayouts/slideLayout561.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72.xml"/><Relationship Id="rId13" Type="http://schemas.openxmlformats.org/officeDocument/2006/relationships/theme" Target="../theme/theme48.xml"/><Relationship Id="rId3" Type="http://schemas.openxmlformats.org/officeDocument/2006/relationships/slideLayout" Target="../slideLayouts/slideLayout567.xml"/><Relationship Id="rId7" Type="http://schemas.openxmlformats.org/officeDocument/2006/relationships/slideLayout" Target="../slideLayouts/slideLayout571.xml"/><Relationship Id="rId12" Type="http://schemas.openxmlformats.org/officeDocument/2006/relationships/slideLayout" Target="../slideLayouts/slideLayout576.xml"/><Relationship Id="rId2" Type="http://schemas.openxmlformats.org/officeDocument/2006/relationships/slideLayout" Target="../slideLayouts/slideLayout566.xml"/><Relationship Id="rId1" Type="http://schemas.openxmlformats.org/officeDocument/2006/relationships/slideLayout" Target="../slideLayouts/slideLayout565.xml"/><Relationship Id="rId6" Type="http://schemas.openxmlformats.org/officeDocument/2006/relationships/slideLayout" Target="../slideLayouts/slideLayout570.xml"/><Relationship Id="rId11" Type="http://schemas.openxmlformats.org/officeDocument/2006/relationships/slideLayout" Target="../slideLayouts/slideLayout575.xml"/><Relationship Id="rId5" Type="http://schemas.openxmlformats.org/officeDocument/2006/relationships/slideLayout" Target="../slideLayouts/slideLayout569.xml"/><Relationship Id="rId10" Type="http://schemas.openxmlformats.org/officeDocument/2006/relationships/slideLayout" Target="../slideLayouts/slideLayout574.xml"/><Relationship Id="rId4" Type="http://schemas.openxmlformats.org/officeDocument/2006/relationships/slideLayout" Target="../slideLayouts/slideLayout568.xml"/><Relationship Id="rId9" Type="http://schemas.openxmlformats.org/officeDocument/2006/relationships/slideLayout" Target="../slideLayouts/slideLayout573.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theme" Target="../theme/theme49.xml"/><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slideLayout" Target="../slideLayouts/slideLayout588.xml"/><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slideLayout" Target="../slideLayouts/slideLayout587.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theme" Target="../theme/theme50.xml"/><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slideLayout" Target="../slideLayouts/slideLayout600.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theme" Target="../theme/theme51.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20.xml"/><Relationship Id="rId13" Type="http://schemas.openxmlformats.org/officeDocument/2006/relationships/theme" Target="../theme/theme52.xml"/><Relationship Id="rId3" Type="http://schemas.openxmlformats.org/officeDocument/2006/relationships/slideLayout" Target="../slideLayouts/slideLayout615.xml"/><Relationship Id="rId7" Type="http://schemas.openxmlformats.org/officeDocument/2006/relationships/slideLayout" Target="../slideLayouts/slideLayout619.xml"/><Relationship Id="rId12" Type="http://schemas.openxmlformats.org/officeDocument/2006/relationships/slideLayout" Target="../slideLayouts/slideLayout624.xml"/><Relationship Id="rId2" Type="http://schemas.openxmlformats.org/officeDocument/2006/relationships/slideLayout" Target="../slideLayouts/slideLayout614.xml"/><Relationship Id="rId1" Type="http://schemas.openxmlformats.org/officeDocument/2006/relationships/slideLayout" Target="../slideLayouts/slideLayout613.xml"/><Relationship Id="rId6" Type="http://schemas.openxmlformats.org/officeDocument/2006/relationships/slideLayout" Target="../slideLayouts/slideLayout618.xml"/><Relationship Id="rId11" Type="http://schemas.openxmlformats.org/officeDocument/2006/relationships/slideLayout" Target="../slideLayouts/slideLayout623.xml"/><Relationship Id="rId5" Type="http://schemas.openxmlformats.org/officeDocument/2006/relationships/slideLayout" Target="../slideLayouts/slideLayout617.xml"/><Relationship Id="rId10" Type="http://schemas.openxmlformats.org/officeDocument/2006/relationships/slideLayout" Target="../slideLayouts/slideLayout622.xml"/><Relationship Id="rId4" Type="http://schemas.openxmlformats.org/officeDocument/2006/relationships/slideLayout" Target="../slideLayouts/slideLayout616.xml"/><Relationship Id="rId9" Type="http://schemas.openxmlformats.org/officeDocument/2006/relationships/slideLayout" Target="../slideLayouts/slideLayout621.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32.xml"/><Relationship Id="rId13" Type="http://schemas.openxmlformats.org/officeDocument/2006/relationships/theme" Target="../theme/theme53.xml"/><Relationship Id="rId3" Type="http://schemas.openxmlformats.org/officeDocument/2006/relationships/slideLayout" Target="../slideLayouts/slideLayout627.xml"/><Relationship Id="rId7" Type="http://schemas.openxmlformats.org/officeDocument/2006/relationships/slideLayout" Target="../slideLayouts/slideLayout631.xml"/><Relationship Id="rId12" Type="http://schemas.openxmlformats.org/officeDocument/2006/relationships/slideLayout" Target="../slideLayouts/slideLayout636.xml"/><Relationship Id="rId2" Type="http://schemas.openxmlformats.org/officeDocument/2006/relationships/slideLayout" Target="../slideLayouts/slideLayout626.xml"/><Relationship Id="rId1" Type="http://schemas.openxmlformats.org/officeDocument/2006/relationships/slideLayout" Target="../slideLayouts/slideLayout625.xml"/><Relationship Id="rId6" Type="http://schemas.openxmlformats.org/officeDocument/2006/relationships/slideLayout" Target="../slideLayouts/slideLayout630.xml"/><Relationship Id="rId11" Type="http://schemas.openxmlformats.org/officeDocument/2006/relationships/slideLayout" Target="../slideLayouts/slideLayout635.xml"/><Relationship Id="rId5" Type="http://schemas.openxmlformats.org/officeDocument/2006/relationships/slideLayout" Target="../slideLayouts/slideLayout629.xml"/><Relationship Id="rId10" Type="http://schemas.openxmlformats.org/officeDocument/2006/relationships/slideLayout" Target="../slideLayouts/slideLayout634.xml"/><Relationship Id="rId4" Type="http://schemas.openxmlformats.org/officeDocument/2006/relationships/slideLayout" Target="../slideLayouts/slideLayout628.xml"/><Relationship Id="rId9" Type="http://schemas.openxmlformats.org/officeDocument/2006/relationships/slideLayout" Target="../slideLayouts/slideLayout6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5581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48201341"/>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77653149"/>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2497397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274826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46942365"/>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9920724"/>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14811158"/>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56846445"/>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24465753"/>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2479182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1298088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39860226"/>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648587756"/>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5000960"/>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81594845"/>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41067218"/>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51057767"/>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96841818"/>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76648471"/>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26417283"/>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93790497"/>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3525026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509095784"/>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20842914"/>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62971195"/>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640472232"/>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934951489"/>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52597952"/>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86038726"/>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79790849"/>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64729500"/>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72088360"/>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78475694"/>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59891842"/>
      </p:ext>
    </p:extLst>
  </p:cSld>
  <p:clrMap bg1="dk1" tx1="lt1" bg2="dk2"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89467778"/>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60906542"/>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381042502"/>
      </p:ext>
    </p:extLst>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2608738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94516427"/>
      </p:ext>
    </p:extLst>
  </p:cSld>
  <p:clrMap bg1="dk1" tx1="lt1" bg2="dk2" tx2="lt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93505041"/>
      </p:ext>
    </p:extLst>
  </p:cSld>
  <p:clrMap bg1="dk1" tx1="lt1" bg2="dk2"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77268568"/>
      </p:ext>
    </p:extLst>
  </p:cSld>
  <p:clrMap bg1="dk1" tx1="lt1" bg2="dk2"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62304576"/>
      </p:ext>
    </p:extLst>
  </p:cSld>
  <p:clrMap bg1="dk1" tx1="lt1" bg2="dk2" tx2="lt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63929134"/>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7277575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0952203"/>
      </p:ext>
    </p:extLst>
  </p:cSld>
  <p:clrMap bg1="dk1" tx1="lt1" bg2="dk2" tx2="lt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67487284"/>
      </p:ext>
    </p:extLst>
  </p:cSld>
  <p:clrMap bg1="dk1" tx1="lt1" bg2="dk2"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221291973"/>
      </p:ext>
    </p:extLst>
  </p:cSld>
  <p:clrMap bg1="dk1" tx1="lt1" bg2="dk2" tx2="lt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84348804"/>
      </p:ext>
    </p:extLst>
  </p:cSld>
  <p:clrMap bg1="dk1" tx1="lt1" bg2="dk2" tx2="lt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4522194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2253499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32048870"/>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9/28/2022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160801992"/>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3" Type="http://schemas.openxmlformats.org/officeDocument/2006/relationships/hyperlink" Target="https://www.bing.com/images/search?q=jonah+and+the+whale&amp;view=detailv2&amp;&amp;id=96E00CFFD89A3ED792AC745902C2B7F79C91FFFA&amp;selectedIndex=0&amp;ccid=nfc9Yr0B&amp;simid=608046059064003242&amp;thid=OIP.M9df73d62bd01726be9ee44071f47eb38H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37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3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40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4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4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0.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49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5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540.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55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56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76.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5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00.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61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6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3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57400"/>
            <a:ext cx="6858000" cy="19812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COLOSSIANS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1</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Tree>
    <p:extLst>
      <p:ext uri="{BB962C8B-B14F-4D97-AF65-F5344CB8AC3E}">
        <p14:creationId xmlns:p14="http://schemas.microsoft.com/office/powerpoint/2010/main" val="41641802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smtClean="0"/>
              <a:t>COLOSSIANS 1:3-14 THANKSGIVING AND PRAYER</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1.3 </a:t>
            </a:r>
            <a:r>
              <a:rPr lang="en-US" sz="3200" b="1" dirty="0">
                <a:solidFill>
                  <a:prstClr val="white"/>
                </a:solidFill>
              </a:rPr>
              <a:t>We give thanks to God and the Father of our Lord Jesus Christ, praying always for you,</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2738" y="2514600"/>
            <a:ext cx="8915400" cy="4031873"/>
          </a:xfrm>
          <a:prstGeom prst="rect">
            <a:avLst/>
          </a:prstGeom>
          <a:noFill/>
        </p:spPr>
        <p:txBody>
          <a:bodyPr wrap="square" rtlCol="0">
            <a:spAutoFit/>
          </a:bodyPr>
          <a:lstStyle/>
          <a:p>
            <a:r>
              <a:rPr lang="en-US" sz="3200" dirty="0">
                <a:solidFill>
                  <a:srgbClr val="FFFF00"/>
                </a:solidFill>
              </a:rPr>
              <a:t>Paul's letter opens </a:t>
            </a:r>
            <a:r>
              <a:rPr lang="en-US" sz="3200" dirty="0">
                <a:solidFill>
                  <a:srgbClr val="FFFF00"/>
                </a:solidFill>
              </a:rPr>
              <a:t>immediately with </a:t>
            </a:r>
            <a:r>
              <a:rPr lang="en-US" sz="3200" dirty="0">
                <a:solidFill>
                  <a:srgbClr val="FFFF00"/>
                </a:solidFill>
              </a:rPr>
              <a:t>gratitude. Paul was a man of prayer, often opening his letters </a:t>
            </a:r>
            <a:r>
              <a:rPr lang="en-US" sz="3200" dirty="0">
                <a:solidFill>
                  <a:srgbClr val="FFFF00"/>
                </a:solidFill>
              </a:rPr>
              <a:t>with </a:t>
            </a:r>
            <a:r>
              <a:rPr lang="en-US" sz="3200" dirty="0">
                <a:solidFill>
                  <a:srgbClr val="FFFF00"/>
                </a:solidFill>
              </a:rPr>
              <a:t>thanks (</a:t>
            </a:r>
            <a:r>
              <a:rPr lang="en-US" sz="3200" dirty="0">
                <a:solidFill>
                  <a:prstClr val="white"/>
                </a:solidFill>
              </a:rPr>
              <a:t>Philippians 1:3</a:t>
            </a:r>
            <a:r>
              <a:rPr lang="en-US" sz="3200" dirty="0">
                <a:solidFill>
                  <a:srgbClr val="FFFF00"/>
                </a:solidFill>
              </a:rPr>
              <a:t>). Paul focuses his prayer on all of the believers in Colossae. He rejoices at </a:t>
            </a:r>
            <a:r>
              <a:rPr lang="en-US" sz="3200" dirty="0">
                <a:solidFill>
                  <a:srgbClr val="FFFF00"/>
                </a:solidFill>
              </a:rPr>
              <a:t>the                                               </a:t>
            </a:r>
            <a:r>
              <a:rPr lang="en-US" sz="3200" dirty="0">
                <a:solidFill>
                  <a:srgbClr val="FFFF00"/>
                </a:solidFill>
              </a:rPr>
              <a:t>knowledge of a group of                                                       </a:t>
            </a:r>
            <a:r>
              <a:rPr lang="en-US" sz="3200" dirty="0">
                <a:solidFill>
                  <a:srgbClr val="FFFF00"/>
                </a:solidFill>
              </a:rPr>
              <a:t>believers thriving </a:t>
            </a:r>
            <a:r>
              <a:rPr lang="en-US" sz="3200" dirty="0">
                <a:solidFill>
                  <a:srgbClr val="FFFF00"/>
                </a:solidFill>
              </a:rPr>
              <a:t>apart                                                      </a:t>
            </a:r>
            <a:r>
              <a:rPr lang="en-US" sz="3200" dirty="0">
                <a:solidFill>
                  <a:srgbClr val="FFFF00"/>
                </a:solidFill>
              </a:rPr>
              <a:t>from </a:t>
            </a:r>
            <a:r>
              <a:rPr lang="en-US" sz="3200" dirty="0">
                <a:solidFill>
                  <a:srgbClr val="FFFF00"/>
                </a:solidFill>
              </a:rPr>
              <a:t>his leadership.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572000"/>
            <a:ext cx="3657600" cy="2214154"/>
          </a:xfrm>
          <a:prstGeom prst="rect">
            <a:avLst/>
          </a:prstGeom>
        </p:spPr>
      </p:pic>
    </p:spTree>
    <p:extLst>
      <p:ext uri="{BB962C8B-B14F-4D97-AF65-F5344CB8AC3E}">
        <p14:creationId xmlns:p14="http://schemas.microsoft.com/office/powerpoint/2010/main" val="41563908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Autofit/>
          </a:bodyPr>
          <a:lstStyle/>
          <a:p>
            <a:r>
              <a:rPr lang="en-US" sz="3600" dirty="0"/>
              <a:t>COLOSSIANS 1:3-14 THANKSGIVING AND </a:t>
            </a:r>
            <a:r>
              <a:rPr lang="en-US" sz="3600" dirty="0" smtClean="0"/>
              <a:t>PRAYER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1.4 </a:t>
            </a:r>
            <a:r>
              <a:rPr lang="en-US" sz="3200" b="1" dirty="0">
                <a:solidFill>
                  <a:prstClr val="white"/>
                </a:solidFill>
              </a:rPr>
              <a:t>Since we heard of your faith in Christ Jesus, and of the love which ye have to all the saints,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2738" y="2514600"/>
            <a:ext cx="8915400" cy="4031873"/>
          </a:xfrm>
          <a:prstGeom prst="rect">
            <a:avLst/>
          </a:prstGeom>
          <a:noFill/>
        </p:spPr>
        <p:txBody>
          <a:bodyPr wrap="square" rtlCol="0">
            <a:spAutoFit/>
          </a:bodyPr>
          <a:lstStyle/>
          <a:p>
            <a:r>
              <a:rPr lang="en-US" sz="3200" dirty="0">
                <a:solidFill>
                  <a:srgbClr val="FFFF00"/>
                </a:solidFill>
              </a:rPr>
              <a:t>The "we" Paul uses in this verse also includes </a:t>
            </a:r>
            <a:r>
              <a:rPr lang="en-US" sz="3200" dirty="0">
                <a:solidFill>
                  <a:srgbClr val="FFFF00"/>
                </a:solidFill>
              </a:rPr>
              <a:t>Timothy</a:t>
            </a:r>
            <a:r>
              <a:rPr lang="en-US" sz="3200" dirty="0">
                <a:solidFill>
                  <a:srgbClr val="FFFF00"/>
                </a:solidFill>
              </a:rPr>
              <a:t>. Timothy was with Paul in Rome during his imprisonment. Although Paul will give the Colossians correction regarding various concerns in this letter, he still clearly accepts the church in Colossae as true </a:t>
            </a:r>
            <a:r>
              <a:rPr lang="en-US" sz="3200" dirty="0">
                <a:solidFill>
                  <a:srgbClr val="FFFF00"/>
                </a:solidFill>
              </a:rPr>
              <a:t>believers because </a:t>
            </a:r>
            <a:r>
              <a:rPr lang="en-US" sz="3200" dirty="0">
                <a:solidFill>
                  <a:srgbClr val="FFFF00"/>
                </a:solidFill>
              </a:rPr>
              <a:t>of their faith in Jesus Christ</a:t>
            </a:r>
            <a:r>
              <a:rPr lang="en-US" sz="3200" dirty="0">
                <a:solidFill>
                  <a:srgbClr val="FFFF00"/>
                </a:solidFill>
              </a:rPr>
              <a:t>.</a:t>
            </a:r>
            <a:r>
              <a:rPr lang="en-US" sz="3200" dirty="0">
                <a:solidFill>
                  <a:srgbClr val="FFFF00"/>
                </a:solidFill>
              </a:rPr>
              <a:t> These believers </a:t>
            </a:r>
            <a:r>
              <a:rPr lang="en-US" sz="3200" dirty="0">
                <a:solidFill>
                  <a:srgbClr val="FFFF00"/>
                </a:solidFill>
              </a:rPr>
              <a:t>also had </a:t>
            </a:r>
            <a:r>
              <a:rPr lang="en-US" sz="3200" dirty="0">
                <a:solidFill>
                  <a:srgbClr val="FFFF00"/>
                </a:solidFill>
              </a:rPr>
              <a:t>great love for one </a:t>
            </a:r>
            <a:r>
              <a:rPr lang="en-US" sz="3200" dirty="0">
                <a:solidFill>
                  <a:srgbClr val="FFFF00"/>
                </a:solidFill>
              </a:rPr>
              <a:t>another</a:t>
            </a:r>
            <a:r>
              <a:rPr lang="en-US" sz="3200" dirty="0">
                <a:solidFill>
                  <a:srgbClr val="FFFF00"/>
                </a:solidFill>
              </a:rPr>
              <a:t>.</a:t>
            </a:r>
          </a:p>
        </p:txBody>
      </p:sp>
    </p:spTree>
    <p:extLst>
      <p:ext uri="{BB962C8B-B14F-4D97-AF65-F5344CB8AC3E}">
        <p14:creationId xmlns:p14="http://schemas.microsoft.com/office/powerpoint/2010/main" val="33454909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1.5 </a:t>
            </a:r>
            <a:r>
              <a:rPr lang="en-US" sz="3200" b="1" dirty="0">
                <a:solidFill>
                  <a:prstClr val="white"/>
                </a:solidFill>
              </a:rPr>
              <a:t>For the hope which is laid up for you in heaven, whereof ye heard before in the word of the truth of the gospel;</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2738" y="2514600"/>
            <a:ext cx="8915400" cy="4031873"/>
          </a:xfrm>
          <a:prstGeom prst="rect">
            <a:avLst/>
          </a:prstGeom>
          <a:noFill/>
        </p:spPr>
        <p:txBody>
          <a:bodyPr wrap="square" rtlCol="0">
            <a:spAutoFit/>
          </a:bodyPr>
          <a:lstStyle/>
          <a:p>
            <a:r>
              <a:rPr lang="en-US" sz="3200" dirty="0">
                <a:solidFill>
                  <a:srgbClr val="FFFF00"/>
                </a:solidFill>
              </a:rPr>
              <a:t>The reason Paul and Timothy could continually give thanks to God (Colossians 1:3) is explained as "the hope which is laid up for you in heaven</a:t>
            </a:r>
            <a:r>
              <a:rPr lang="en-US" sz="3200" dirty="0">
                <a:solidFill>
                  <a:srgbClr val="FFFF00"/>
                </a:solidFill>
              </a:rPr>
              <a:t>.“ This </a:t>
            </a:r>
            <a:r>
              <a:rPr lang="en-US" sz="3200" dirty="0">
                <a:solidFill>
                  <a:srgbClr val="FFFF00"/>
                </a:solidFill>
              </a:rPr>
              <a:t>is a reference to salvation and eternal life for Paul's readers. This verse also describes the gospel as "the word of the truth." The word literally means "good news," of Jesus Christ, as well as a more general reference </a:t>
            </a:r>
            <a:r>
              <a:rPr lang="en-US" sz="3200" dirty="0">
                <a:solidFill>
                  <a:srgbClr val="FFFF00"/>
                </a:solidFill>
              </a:rPr>
              <a:t>to</a:t>
            </a:r>
            <a:endParaRPr lang="en-US" sz="3200" dirty="0">
              <a:solidFill>
                <a:srgbClr val="FFFF00"/>
              </a:solidFill>
            </a:endParaRPr>
          </a:p>
        </p:txBody>
      </p:sp>
    </p:spTree>
    <p:extLst>
      <p:ext uri="{BB962C8B-B14F-4D97-AF65-F5344CB8AC3E}">
        <p14:creationId xmlns:p14="http://schemas.microsoft.com/office/powerpoint/2010/main" val="7984367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32954" y="1143000"/>
            <a:ext cx="8915400" cy="584775"/>
          </a:xfrm>
          <a:prstGeom prst="rect">
            <a:avLst/>
          </a:prstGeom>
          <a:noFill/>
        </p:spPr>
        <p:txBody>
          <a:bodyPr wrap="square" rtlCol="0">
            <a:spAutoFit/>
          </a:bodyPr>
          <a:lstStyle/>
          <a:p>
            <a:r>
              <a:rPr lang="en-US" sz="3200" dirty="0">
                <a:solidFill>
                  <a:srgbClr val="FFFF00"/>
                </a:solidFill>
              </a:rPr>
              <a:t>truths </a:t>
            </a:r>
            <a:r>
              <a:rPr lang="en-US" sz="3200" dirty="0">
                <a:solidFill>
                  <a:srgbClr val="FFFF00"/>
                </a:solidFill>
              </a:rPr>
              <a:t>about Christ.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928" y="2264228"/>
            <a:ext cx="5089452" cy="3812177"/>
          </a:xfrm>
          <a:prstGeom prst="rect">
            <a:avLst/>
          </a:prstGeom>
        </p:spPr>
      </p:pic>
    </p:spTree>
    <p:extLst>
      <p:ext uri="{BB962C8B-B14F-4D97-AF65-F5344CB8AC3E}">
        <p14:creationId xmlns:p14="http://schemas.microsoft.com/office/powerpoint/2010/main" val="41484400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28600" y="1066800"/>
            <a:ext cx="8686800" cy="2062103"/>
          </a:xfrm>
          <a:prstGeom prst="rect">
            <a:avLst/>
          </a:prstGeom>
          <a:noFill/>
        </p:spPr>
        <p:txBody>
          <a:bodyPr wrap="square" rtlCol="0">
            <a:spAutoFit/>
          </a:bodyPr>
          <a:lstStyle/>
          <a:p>
            <a:r>
              <a:rPr lang="en-US" sz="3200" b="1" dirty="0">
                <a:solidFill>
                  <a:srgbClr val="0070C0"/>
                </a:solidFill>
              </a:rPr>
              <a:t>1.6 </a:t>
            </a:r>
            <a:r>
              <a:rPr lang="en-US" sz="3200" b="1" dirty="0">
                <a:solidFill>
                  <a:prstClr val="white"/>
                </a:solidFill>
              </a:rPr>
              <a:t>Which is come unto you, as it is in all the world; and </a:t>
            </a:r>
            <a:r>
              <a:rPr lang="en-US" sz="3200" b="1" dirty="0" err="1">
                <a:solidFill>
                  <a:prstClr val="white"/>
                </a:solidFill>
              </a:rPr>
              <a:t>bringeth</a:t>
            </a:r>
            <a:r>
              <a:rPr lang="en-US" sz="3200" b="1" dirty="0">
                <a:solidFill>
                  <a:prstClr val="white"/>
                </a:solidFill>
              </a:rPr>
              <a:t> forth fruit, as it doth also in you, since the day ye heard of it, and knew the grace of God in truth: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46184" y="2971800"/>
            <a:ext cx="8915400" cy="3539430"/>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notes </a:t>
            </a:r>
            <a:r>
              <a:rPr lang="en-US" sz="3200" dirty="0">
                <a:solidFill>
                  <a:srgbClr val="FFFF00"/>
                </a:solidFill>
              </a:rPr>
              <a:t>the gospel </a:t>
            </a:r>
            <a:r>
              <a:rPr lang="en-US" sz="3200" dirty="0">
                <a:solidFill>
                  <a:srgbClr val="FFFF00"/>
                </a:solidFill>
              </a:rPr>
              <a:t>was </a:t>
            </a:r>
            <a:r>
              <a:rPr lang="en-US" sz="3200" dirty="0">
                <a:solidFill>
                  <a:srgbClr val="FFFF00"/>
                </a:solidFill>
              </a:rPr>
              <a:t>already </a:t>
            </a:r>
            <a:r>
              <a:rPr lang="en-US" sz="3200" dirty="0">
                <a:solidFill>
                  <a:srgbClr val="FFFF00"/>
                </a:solidFill>
              </a:rPr>
              <a:t>spreading throughout the world. Paul </a:t>
            </a:r>
            <a:r>
              <a:rPr lang="en-US" sz="3200" dirty="0">
                <a:solidFill>
                  <a:srgbClr val="FFFF00"/>
                </a:solidFill>
              </a:rPr>
              <a:t>is not writing to unbelievers, but to an existing church in </a:t>
            </a:r>
            <a:r>
              <a:rPr lang="en-US" sz="3200" dirty="0">
                <a:solidFill>
                  <a:srgbClr val="FFFF00"/>
                </a:solidFill>
              </a:rPr>
              <a:t>Colossae</a:t>
            </a:r>
            <a:r>
              <a:rPr lang="en-US" sz="3200" dirty="0">
                <a:solidFill>
                  <a:srgbClr val="FFFF00"/>
                </a:solidFill>
              </a:rPr>
              <a:t>. The gospel was </a:t>
            </a:r>
            <a:r>
              <a:rPr lang="en-US" sz="3200" dirty="0">
                <a:solidFill>
                  <a:srgbClr val="FFFF00"/>
                </a:solidFill>
              </a:rPr>
              <a:t>“</a:t>
            </a:r>
            <a:r>
              <a:rPr lang="en-US" sz="3200" dirty="0" err="1">
                <a:solidFill>
                  <a:srgbClr val="FFFF00"/>
                </a:solidFill>
              </a:rPr>
              <a:t>bringeth</a:t>
            </a:r>
            <a:r>
              <a:rPr lang="en-US" sz="3200" dirty="0">
                <a:solidFill>
                  <a:srgbClr val="FFFF00"/>
                </a:solidFill>
              </a:rPr>
              <a:t> </a:t>
            </a:r>
            <a:r>
              <a:rPr lang="en-US" sz="3200" dirty="0">
                <a:solidFill>
                  <a:srgbClr val="FFFF00"/>
                </a:solidFill>
              </a:rPr>
              <a:t>forth </a:t>
            </a:r>
            <a:r>
              <a:rPr lang="en-US" sz="3200" dirty="0">
                <a:solidFill>
                  <a:srgbClr val="FFFF00"/>
                </a:solidFill>
              </a:rPr>
              <a:t>fruit” </a:t>
            </a:r>
            <a:r>
              <a:rPr lang="en-US" sz="3200" dirty="0">
                <a:solidFill>
                  <a:srgbClr val="FFFF00"/>
                </a:solidFill>
              </a:rPr>
              <a:t>among </a:t>
            </a:r>
            <a:r>
              <a:rPr lang="en-US" sz="3200" dirty="0">
                <a:solidFill>
                  <a:srgbClr val="FFFF00"/>
                </a:solidFill>
              </a:rPr>
              <a:t>them, </a:t>
            </a:r>
            <a:r>
              <a:rPr lang="en-US" sz="3200" dirty="0">
                <a:solidFill>
                  <a:srgbClr val="FFFF00"/>
                </a:solidFill>
              </a:rPr>
              <a:t>and had been ever since it was first accepted by people of the city. The "day" is likely a general reference meaning since the </a:t>
            </a:r>
          </a:p>
        </p:txBody>
      </p:sp>
    </p:spTree>
    <p:extLst>
      <p:ext uri="{BB962C8B-B14F-4D97-AF65-F5344CB8AC3E}">
        <p14:creationId xmlns:p14="http://schemas.microsoft.com/office/powerpoint/2010/main" val="3030582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2069" y="1143000"/>
            <a:ext cx="8915400" cy="584775"/>
          </a:xfrm>
          <a:prstGeom prst="rect">
            <a:avLst/>
          </a:prstGeom>
          <a:noFill/>
        </p:spPr>
        <p:txBody>
          <a:bodyPr wrap="square" rtlCol="0">
            <a:spAutoFit/>
          </a:bodyPr>
          <a:lstStyle/>
          <a:p>
            <a:r>
              <a:rPr lang="en-US" sz="3200" dirty="0">
                <a:solidFill>
                  <a:srgbClr val="FFFF00"/>
                </a:solidFill>
              </a:rPr>
              <a:t>time it was brought to them.</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68" y="2057400"/>
            <a:ext cx="8001000" cy="418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053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228600"/>
            <a:ext cx="8745416"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28600" y="1066800"/>
            <a:ext cx="8686800" cy="1569660"/>
          </a:xfrm>
          <a:prstGeom prst="rect">
            <a:avLst/>
          </a:prstGeom>
          <a:noFill/>
        </p:spPr>
        <p:txBody>
          <a:bodyPr wrap="square" rtlCol="0">
            <a:spAutoFit/>
          </a:bodyPr>
          <a:lstStyle/>
          <a:p>
            <a:r>
              <a:rPr lang="en-US" sz="3200" b="1" dirty="0">
                <a:solidFill>
                  <a:srgbClr val="0070C0"/>
                </a:solidFill>
              </a:rPr>
              <a:t>1.7 </a:t>
            </a:r>
            <a:r>
              <a:rPr lang="en-US" sz="3200" b="1" dirty="0">
                <a:solidFill>
                  <a:prstClr val="white"/>
                </a:solidFill>
              </a:rPr>
              <a:t>As ye also learned of </a:t>
            </a:r>
            <a:r>
              <a:rPr lang="en-US" sz="3200" b="1" dirty="0" err="1">
                <a:solidFill>
                  <a:prstClr val="white"/>
                </a:solidFill>
              </a:rPr>
              <a:t>Epaphras</a:t>
            </a:r>
            <a:r>
              <a:rPr lang="en-US" sz="3200" b="1" dirty="0">
                <a:solidFill>
                  <a:prstClr val="white"/>
                </a:solidFill>
              </a:rPr>
              <a:t> our dear </a:t>
            </a:r>
            <a:r>
              <a:rPr lang="en-US" sz="3200" b="1" dirty="0" err="1">
                <a:solidFill>
                  <a:prstClr val="white"/>
                </a:solidFill>
              </a:rPr>
              <a:t>fellowservant</a:t>
            </a:r>
            <a:r>
              <a:rPr lang="en-US" sz="3200" b="1" dirty="0">
                <a:solidFill>
                  <a:prstClr val="white"/>
                </a:solidFill>
              </a:rPr>
              <a:t>, who is for you a faithful minister of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46184" y="2514600"/>
            <a:ext cx="8915400" cy="3539430"/>
          </a:xfrm>
          <a:prstGeom prst="rect">
            <a:avLst/>
          </a:prstGeom>
          <a:noFill/>
        </p:spPr>
        <p:txBody>
          <a:bodyPr wrap="square" rtlCol="0">
            <a:spAutoFit/>
          </a:bodyPr>
          <a:lstStyle/>
          <a:p>
            <a:r>
              <a:rPr lang="en-US" sz="3200" dirty="0">
                <a:solidFill>
                  <a:srgbClr val="FFFF00"/>
                </a:solidFill>
              </a:rPr>
              <a:t>Christianity took root in Colossae thanks to the work of </a:t>
            </a:r>
            <a:r>
              <a:rPr lang="en-US" sz="3200" dirty="0" err="1">
                <a:solidFill>
                  <a:srgbClr val="FFFF00"/>
                </a:solidFill>
              </a:rPr>
              <a:t>Epaphras</a:t>
            </a:r>
            <a:r>
              <a:rPr lang="en-US" sz="3200" dirty="0">
                <a:solidFill>
                  <a:srgbClr val="FFFF00"/>
                </a:solidFill>
              </a:rPr>
              <a:t> who </a:t>
            </a:r>
            <a:r>
              <a:rPr lang="en-US" sz="3200" dirty="0">
                <a:solidFill>
                  <a:srgbClr val="FFFF00"/>
                </a:solidFill>
              </a:rPr>
              <a:t>initially brought the gospel to the city. Paul notes two positive characteristics about </a:t>
            </a:r>
            <a:r>
              <a:rPr lang="en-US" sz="3200" dirty="0" err="1">
                <a:solidFill>
                  <a:srgbClr val="FFFF00"/>
                </a:solidFill>
              </a:rPr>
              <a:t>Epaphras</a:t>
            </a:r>
            <a:r>
              <a:rPr lang="en-US" sz="3200" dirty="0">
                <a:solidFill>
                  <a:srgbClr val="FFFF00"/>
                </a:solidFill>
              </a:rPr>
              <a:t> in this verse. First, </a:t>
            </a:r>
            <a:r>
              <a:rPr lang="en-US" sz="3200" dirty="0">
                <a:solidFill>
                  <a:srgbClr val="FFFF00"/>
                </a:solidFill>
              </a:rPr>
              <a:t> </a:t>
            </a:r>
            <a:r>
              <a:rPr lang="en-US" sz="3200" dirty="0" err="1">
                <a:solidFill>
                  <a:srgbClr val="FFFF00"/>
                </a:solidFill>
              </a:rPr>
              <a:t>Epaphras</a:t>
            </a:r>
            <a:r>
              <a:rPr lang="en-US" sz="3200" dirty="0">
                <a:solidFill>
                  <a:srgbClr val="FFFF00"/>
                </a:solidFill>
              </a:rPr>
              <a:t>  is </a:t>
            </a:r>
            <a:r>
              <a:rPr lang="en-US" sz="3200" dirty="0">
                <a:solidFill>
                  <a:srgbClr val="FFFF00"/>
                </a:solidFill>
              </a:rPr>
              <a:t>known for serving the </a:t>
            </a:r>
            <a:r>
              <a:rPr lang="en-US" sz="3200" dirty="0">
                <a:solidFill>
                  <a:srgbClr val="FFFF00"/>
                </a:solidFill>
              </a:rPr>
              <a:t>Lord and second</a:t>
            </a:r>
            <a:r>
              <a:rPr lang="en-US" sz="3200" dirty="0">
                <a:solidFill>
                  <a:srgbClr val="FFFF00"/>
                </a:solidFill>
              </a:rPr>
              <a:t>, </a:t>
            </a:r>
            <a:r>
              <a:rPr lang="en-US" sz="3200" dirty="0">
                <a:solidFill>
                  <a:srgbClr val="FFFF00"/>
                </a:solidFill>
              </a:rPr>
              <a:t>he is described </a:t>
            </a:r>
            <a:r>
              <a:rPr lang="en-US" sz="3200" dirty="0">
                <a:solidFill>
                  <a:srgbClr val="FFFF00"/>
                </a:solidFill>
              </a:rPr>
              <a:t>as a man of faithful ministry</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33266604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6633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28600" y="1066800"/>
            <a:ext cx="8686800" cy="1077218"/>
          </a:xfrm>
          <a:prstGeom prst="rect">
            <a:avLst/>
          </a:prstGeom>
          <a:noFill/>
        </p:spPr>
        <p:txBody>
          <a:bodyPr wrap="square" rtlCol="0">
            <a:spAutoFit/>
          </a:bodyPr>
          <a:lstStyle/>
          <a:p>
            <a:r>
              <a:rPr lang="en-US" sz="3200" b="1" dirty="0">
                <a:solidFill>
                  <a:srgbClr val="0070C0"/>
                </a:solidFill>
              </a:rPr>
              <a:t>1.8 </a:t>
            </a:r>
            <a:r>
              <a:rPr lang="en-US" sz="3200" b="1" dirty="0">
                <a:solidFill>
                  <a:prstClr val="white"/>
                </a:solidFill>
              </a:rPr>
              <a:t>Who also declared unto us your love in the Spirit.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2057400"/>
            <a:ext cx="8915400" cy="3046988"/>
          </a:xfrm>
          <a:prstGeom prst="rect">
            <a:avLst/>
          </a:prstGeom>
          <a:noFill/>
        </p:spPr>
        <p:txBody>
          <a:bodyPr wrap="square" rtlCol="0">
            <a:spAutoFit/>
          </a:bodyPr>
          <a:lstStyle/>
          <a:p>
            <a:r>
              <a:rPr lang="en-US" sz="3200" dirty="0">
                <a:solidFill>
                  <a:srgbClr val="FFFF00"/>
                </a:solidFill>
              </a:rPr>
              <a:t>This verse completes the thought which Paul began in verse 7. </a:t>
            </a:r>
            <a:r>
              <a:rPr lang="en-US" sz="3200" dirty="0">
                <a:solidFill>
                  <a:srgbClr val="FFFF00"/>
                </a:solidFill>
              </a:rPr>
              <a:t> </a:t>
            </a:r>
            <a:r>
              <a:rPr lang="en-US" sz="3200" dirty="0">
                <a:solidFill>
                  <a:srgbClr val="FFFF00"/>
                </a:solidFill>
              </a:rPr>
              <a:t>The use of "the Spirit" in this verse is of great importance. Verses 6 and 7 mention God and Christ, with the Spirit in this verse completing a clear picture of the Triune God: Father, Son, and </a:t>
            </a:r>
            <a:r>
              <a:rPr lang="en-US" sz="3200" dirty="0">
                <a:solidFill>
                  <a:srgbClr val="FFFF00"/>
                </a:solidFill>
              </a:rPr>
              <a:t>Spirit.</a:t>
            </a:r>
            <a:endParaRPr lang="en-US" sz="3200" dirty="0">
              <a:solidFill>
                <a:srgbClr val="FFFF00"/>
              </a:solidFill>
            </a:endParaRPr>
          </a:p>
        </p:txBody>
      </p:sp>
    </p:spTree>
    <p:extLst>
      <p:ext uri="{BB962C8B-B14F-4D97-AF65-F5344CB8AC3E}">
        <p14:creationId xmlns:p14="http://schemas.microsoft.com/office/powerpoint/2010/main" val="41840573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28600" y="1066800"/>
            <a:ext cx="8686800" cy="2554545"/>
          </a:xfrm>
          <a:prstGeom prst="rect">
            <a:avLst/>
          </a:prstGeom>
          <a:noFill/>
        </p:spPr>
        <p:txBody>
          <a:bodyPr wrap="square" rtlCol="0">
            <a:spAutoFit/>
          </a:bodyPr>
          <a:lstStyle/>
          <a:p>
            <a:r>
              <a:rPr lang="en-US" sz="3200" b="1" dirty="0">
                <a:solidFill>
                  <a:srgbClr val="0070C0"/>
                </a:solidFill>
              </a:rPr>
              <a:t>1.9 </a:t>
            </a:r>
            <a:r>
              <a:rPr lang="en-US" sz="3200" b="1" dirty="0">
                <a:solidFill>
                  <a:prstClr val="white"/>
                </a:solidFill>
              </a:rPr>
              <a:t>For this cause we also, since the day we heard it, do not cease to pray for you, and to desire that ye might be filled with the knowledge of his will in all wisdom and spiritual understanding;</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3485437"/>
            <a:ext cx="8915400" cy="3046988"/>
          </a:xfrm>
          <a:prstGeom prst="rect">
            <a:avLst/>
          </a:prstGeom>
          <a:noFill/>
        </p:spPr>
        <p:txBody>
          <a:bodyPr wrap="square" rtlCol="0">
            <a:spAutoFit/>
          </a:bodyPr>
          <a:lstStyle/>
          <a:p>
            <a:r>
              <a:rPr lang="en-US" sz="3200" dirty="0">
                <a:solidFill>
                  <a:srgbClr val="FFFF00"/>
                </a:solidFill>
              </a:rPr>
              <a:t>This passage transitions from Paul's thankfulness into a prayer for the Colossian believers. Paul states that he and Timothy have been praying constantly, presumably from the moment they learned about the Colossian church. Paul and Timothy's prayer </a:t>
            </a:r>
            <a:r>
              <a:rPr lang="en-US" sz="3200" dirty="0">
                <a:solidFill>
                  <a:srgbClr val="FFFF00"/>
                </a:solidFill>
              </a:rPr>
              <a:t>includes</a:t>
            </a:r>
            <a:endParaRPr lang="en-US" sz="3200" dirty="0">
              <a:solidFill>
                <a:srgbClr val="FFFF00"/>
              </a:solidFill>
            </a:endParaRPr>
          </a:p>
        </p:txBody>
      </p:sp>
    </p:spTree>
    <p:extLst>
      <p:ext uri="{BB962C8B-B14F-4D97-AF65-F5344CB8AC3E}">
        <p14:creationId xmlns:p14="http://schemas.microsoft.com/office/powerpoint/2010/main" val="25993701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02474" y="1103643"/>
            <a:ext cx="8915400" cy="1569660"/>
          </a:xfrm>
          <a:prstGeom prst="rect">
            <a:avLst/>
          </a:prstGeom>
          <a:noFill/>
        </p:spPr>
        <p:txBody>
          <a:bodyPr wrap="square" rtlCol="0">
            <a:spAutoFit/>
          </a:bodyPr>
          <a:lstStyle/>
          <a:p>
            <a:r>
              <a:rPr lang="en-US" sz="3200" dirty="0">
                <a:solidFill>
                  <a:srgbClr val="FFFF00"/>
                </a:solidFill>
              </a:rPr>
              <a:t>asking </a:t>
            </a:r>
            <a:r>
              <a:rPr lang="en-US" sz="3200" dirty="0">
                <a:solidFill>
                  <a:srgbClr val="FFFF00"/>
                </a:solidFill>
              </a:rPr>
              <a:t>for knowledge </a:t>
            </a:r>
            <a:r>
              <a:rPr lang="en-US" sz="3200" dirty="0">
                <a:solidFill>
                  <a:srgbClr val="FFFF00"/>
                </a:solidFill>
              </a:rPr>
              <a:t>of Christ’s will, wisdom </a:t>
            </a:r>
            <a:r>
              <a:rPr lang="en-US" sz="3200" dirty="0">
                <a:solidFill>
                  <a:srgbClr val="FFFF00"/>
                </a:solidFill>
              </a:rPr>
              <a:t>and spiritual </a:t>
            </a:r>
            <a:r>
              <a:rPr lang="en-US" sz="3200" dirty="0">
                <a:solidFill>
                  <a:srgbClr val="FFFF00"/>
                </a:solidFill>
              </a:rPr>
              <a:t>understanding among </a:t>
            </a:r>
            <a:r>
              <a:rPr lang="en-US" sz="3200" dirty="0">
                <a:solidFill>
                  <a:srgbClr val="FFFF00"/>
                </a:solidFill>
              </a:rPr>
              <a:t>the Colossian believers.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111" y="2647202"/>
            <a:ext cx="5572125" cy="3865267"/>
          </a:xfrm>
          <a:prstGeom prst="rect">
            <a:avLst/>
          </a:prstGeom>
        </p:spPr>
      </p:pic>
    </p:spTree>
    <p:extLst>
      <p:ext uri="{BB962C8B-B14F-4D97-AF65-F5344CB8AC3E}">
        <p14:creationId xmlns:p14="http://schemas.microsoft.com/office/powerpoint/2010/main" val="16412781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5EC172C-292C-4FBE-A4A5-AEF0CAD27CCF}" type="datetime1">
              <a:rPr lang="en-US" smtClean="0">
                <a:solidFill>
                  <a:prstClr val="white">
                    <a:shade val="50000"/>
                  </a:prstClr>
                </a:solidFill>
              </a:rPr>
              <a:pPr/>
              <a:t>9/28/2022</a:t>
            </a:fld>
            <a:endParaRPr lang="en-US" dirty="0">
              <a:solidFill>
                <a:prstClr val="white">
                  <a:shade val="50000"/>
                </a:prstClr>
              </a:solidFill>
            </a:endParaRPr>
          </a:p>
        </p:txBody>
      </p:sp>
      <p:pic>
        <p:nvPicPr>
          <p:cNvPr id="26626" name="Picture 2" descr="https://tse1.mm.bing.net/th?&amp;id=OIP.M9df73d62bd01726be9ee44071f47eb38H0&amp;w=299&amp;h=215&amp;c=0&amp;pid=1.9&amp;rs=0&amp;p=0&amp;r=0">
            <a:hlinkClick r:id="rId3" tooltip="View image details"/>
          </p:cNvPr>
          <p:cNvPicPr>
            <a:picLocks noChangeAspect="1" noChangeArrowheads="1"/>
          </p:cNvPicPr>
          <p:nvPr/>
        </p:nvPicPr>
        <p:blipFill>
          <a:blip r:embed="rId4" cstate="print"/>
          <a:stretch>
            <a:fillRect/>
          </a:stretch>
        </p:blipFill>
        <p:spPr bwMode="auto">
          <a:xfrm>
            <a:off x="-76200" y="-37069"/>
            <a:ext cx="9448800" cy="6858000"/>
          </a:xfrm>
          <a:prstGeom prst="rect">
            <a:avLst/>
          </a:prstGeom>
          <a:noFill/>
        </p:spPr>
      </p:pic>
      <p:sp>
        <p:nvSpPr>
          <p:cNvPr id="6" name="Right Arrow 5"/>
          <p:cNvSpPr/>
          <p:nvPr/>
        </p:nvSpPr>
        <p:spPr>
          <a:xfrm rot="10800000" flipV="1">
            <a:off x="7848600" y="3048000"/>
            <a:ext cx="597408"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7848600" y="3114932"/>
            <a:ext cx="1295400" cy="276999"/>
          </a:xfrm>
          <a:prstGeom prst="rect">
            <a:avLst/>
          </a:prstGeom>
          <a:noFill/>
        </p:spPr>
        <p:txBody>
          <a:bodyPr wrap="square" rtlCol="0">
            <a:spAutoFit/>
          </a:bodyPr>
          <a:lstStyle/>
          <a:p>
            <a:r>
              <a:rPr lang="en-US" sz="1200" dirty="0" err="1">
                <a:solidFill>
                  <a:srgbClr val="FF0000"/>
                </a:solidFill>
              </a:rPr>
              <a:t>Abt</a:t>
            </a:r>
            <a:r>
              <a:rPr lang="en-US" sz="1200" dirty="0">
                <a:solidFill>
                  <a:srgbClr val="FF0000"/>
                </a:solidFill>
              </a:rPr>
              <a:t> 62 AD</a:t>
            </a:r>
            <a:endParaRPr lang="en-US" sz="1200" b="1" dirty="0">
              <a:solidFill>
                <a:srgbClr val="FF0000"/>
              </a:solidFill>
            </a:endParaRPr>
          </a:p>
        </p:txBody>
      </p:sp>
    </p:spTree>
    <p:extLst>
      <p:ext uri="{BB962C8B-B14F-4D97-AF65-F5344CB8AC3E}">
        <p14:creationId xmlns:p14="http://schemas.microsoft.com/office/powerpoint/2010/main" val="4054930042"/>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1.10 </a:t>
            </a:r>
            <a:r>
              <a:rPr lang="en-US" sz="3200" b="1" dirty="0">
                <a:solidFill>
                  <a:prstClr val="white"/>
                </a:solidFill>
              </a:rPr>
              <a:t>That ye might walk worthy of the Lord unto all pleasing, being fruitful in every good work, and increasing in the knowledge of God;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2971800"/>
            <a:ext cx="8915400" cy="3539430"/>
          </a:xfrm>
          <a:prstGeom prst="rect">
            <a:avLst/>
          </a:prstGeom>
          <a:noFill/>
        </p:spPr>
        <p:txBody>
          <a:bodyPr wrap="square" rtlCol="0">
            <a:spAutoFit/>
          </a:bodyPr>
          <a:lstStyle/>
          <a:p>
            <a:r>
              <a:rPr lang="en-US" sz="3200" dirty="0">
                <a:solidFill>
                  <a:srgbClr val="FFFF00"/>
                </a:solidFill>
              </a:rPr>
              <a:t>This verse completes the </a:t>
            </a:r>
            <a:r>
              <a:rPr lang="en-US" sz="3200" dirty="0">
                <a:solidFill>
                  <a:srgbClr val="FFFF00"/>
                </a:solidFill>
              </a:rPr>
              <a:t>prayer </a:t>
            </a:r>
            <a:r>
              <a:rPr lang="en-US" sz="3200" dirty="0">
                <a:solidFill>
                  <a:srgbClr val="FFFF00"/>
                </a:solidFill>
              </a:rPr>
              <a:t>which Paul began in verse 9. Here, he states why he prays for their knowledge, wisdom, and understanding. </a:t>
            </a:r>
            <a:r>
              <a:rPr lang="en-US" sz="3200" dirty="0">
                <a:solidFill>
                  <a:srgbClr val="FFFF00"/>
                </a:solidFill>
              </a:rPr>
              <a:t>1) Paul's </a:t>
            </a:r>
            <a:r>
              <a:rPr lang="en-US" sz="3200" dirty="0">
                <a:solidFill>
                  <a:srgbClr val="FFFF00"/>
                </a:solidFill>
              </a:rPr>
              <a:t>desire is for their actions to match their beliefs. </a:t>
            </a:r>
            <a:r>
              <a:rPr lang="en-US" sz="3200" dirty="0">
                <a:solidFill>
                  <a:srgbClr val="FFFF00"/>
                </a:solidFill>
              </a:rPr>
              <a:t>2) Paul </a:t>
            </a:r>
            <a:r>
              <a:rPr lang="en-US" sz="3200" dirty="0">
                <a:solidFill>
                  <a:srgbClr val="FFFF00"/>
                </a:solidFill>
              </a:rPr>
              <a:t>wants these believers to be “all pleasing" to the Lord. Pleasing God includes believing in Him and </a:t>
            </a:r>
          </a:p>
        </p:txBody>
      </p:sp>
    </p:spTree>
    <p:extLst>
      <p:ext uri="{BB962C8B-B14F-4D97-AF65-F5344CB8AC3E}">
        <p14:creationId xmlns:p14="http://schemas.microsoft.com/office/powerpoint/2010/main" val="37698096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82880" y="1143000"/>
            <a:ext cx="8961120" cy="5509200"/>
          </a:xfrm>
          <a:prstGeom prst="rect">
            <a:avLst/>
          </a:prstGeom>
          <a:noFill/>
        </p:spPr>
        <p:txBody>
          <a:bodyPr wrap="square" rtlCol="0">
            <a:spAutoFit/>
          </a:bodyPr>
          <a:lstStyle/>
          <a:p>
            <a:r>
              <a:rPr lang="en-US" sz="3200" dirty="0">
                <a:solidFill>
                  <a:srgbClr val="FFFF00"/>
                </a:solidFill>
              </a:rPr>
              <a:t>living </a:t>
            </a:r>
            <a:r>
              <a:rPr lang="en-US" sz="3200" dirty="0">
                <a:solidFill>
                  <a:srgbClr val="FFFF00"/>
                </a:solidFill>
              </a:rPr>
              <a:t>a life that follows His </a:t>
            </a:r>
            <a:r>
              <a:rPr lang="en-US" sz="3200" dirty="0">
                <a:solidFill>
                  <a:srgbClr val="FFFF00"/>
                </a:solidFill>
              </a:rPr>
              <a:t>teachings. 3) Paul </a:t>
            </a:r>
            <a:r>
              <a:rPr lang="en-US" sz="3200" dirty="0">
                <a:solidFill>
                  <a:srgbClr val="FFFF00"/>
                </a:solidFill>
              </a:rPr>
              <a:t>wants these believers to be </a:t>
            </a:r>
            <a:r>
              <a:rPr lang="en-US" sz="3200" u="sng" dirty="0">
                <a:solidFill>
                  <a:srgbClr val="FFFF00"/>
                </a:solidFill>
              </a:rPr>
              <a:t>effective</a:t>
            </a:r>
            <a:r>
              <a:rPr lang="en-US" sz="3200" dirty="0">
                <a:solidFill>
                  <a:srgbClr val="FFFF00"/>
                </a:solidFill>
              </a:rPr>
              <a:t>, </a:t>
            </a:r>
            <a:r>
              <a:rPr lang="en-US" sz="3200" u="sng" dirty="0">
                <a:solidFill>
                  <a:srgbClr val="FFFF00"/>
                </a:solidFill>
              </a:rPr>
              <a:t>productive</a:t>
            </a:r>
            <a:r>
              <a:rPr lang="en-US" sz="3200" dirty="0">
                <a:solidFill>
                  <a:srgbClr val="FFFF00"/>
                </a:solidFill>
              </a:rPr>
              <a:t>, and </a:t>
            </a:r>
            <a:r>
              <a:rPr lang="en-US" sz="3200" u="sng" dirty="0">
                <a:solidFill>
                  <a:srgbClr val="FFFF00"/>
                </a:solidFill>
              </a:rPr>
              <a:t>godly</a:t>
            </a:r>
            <a:r>
              <a:rPr lang="en-US" sz="3200" dirty="0">
                <a:solidFill>
                  <a:srgbClr val="FFFF00"/>
                </a:solidFill>
              </a:rPr>
              <a:t> in their spiritual growth. The idea of bearing fruit implies maturity. Paul longed for all of his fellow believers to grow in maturity as part of their Christian walk (</a:t>
            </a:r>
            <a:r>
              <a:rPr lang="en-US" sz="3200" dirty="0">
                <a:solidFill>
                  <a:prstClr val="white"/>
                </a:solidFill>
              </a:rPr>
              <a:t>Ephesians 4:11–13</a:t>
            </a:r>
            <a:r>
              <a:rPr lang="en-US" sz="3200" dirty="0">
                <a:solidFill>
                  <a:srgbClr val="FFFF00"/>
                </a:solidFill>
              </a:rPr>
              <a:t>). 4) Paul </a:t>
            </a:r>
            <a:r>
              <a:rPr lang="en-US" sz="3200" dirty="0">
                <a:solidFill>
                  <a:srgbClr val="FFFF00"/>
                </a:solidFill>
              </a:rPr>
              <a:t>wants the Colossians to continue to learn more about their faith and the God they serve. </a:t>
            </a:r>
            <a:r>
              <a:rPr lang="en-US" sz="3200" dirty="0">
                <a:solidFill>
                  <a:srgbClr val="FFFF00"/>
                </a:solidFill>
              </a:rPr>
              <a:t>Knowledge </a:t>
            </a:r>
            <a:r>
              <a:rPr lang="en-US" sz="3200" dirty="0">
                <a:solidFill>
                  <a:srgbClr val="FFFF00"/>
                </a:solidFill>
              </a:rPr>
              <a:t>of God involves learning the truth of the gospel and </a:t>
            </a:r>
            <a:r>
              <a:rPr lang="en-US" sz="3200" dirty="0" smtClean="0">
                <a:solidFill>
                  <a:srgbClr val="FFFF00"/>
                </a:solidFill>
              </a:rPr>
              <a:t>the Scriptures </a:t>
            </a:r>
            <a:r>
              <a:rPr lang="en-US" sz="3200" dirty="0">
                <a:solidFill>
                  <a:srgbClr val="FFFF00"/>
                </a:solidFill>
              </a:rPr>
              <a:t>(</a:t>
            </a:r>
            <a:r>
              <a:rPr lang="en-US" sz="3200" dirty="0">
                <a:solidFill>
                  <a:prstClr val="white"/>
                </a:solidFill>
              </a:rPr>
              <a:t>2 Timothy 3:16–17</a:t>
            </a:r>
            <a:r>
              <a:rPr lang="en-US" sz="3200" dirty="0">
                <a:solidFill>
                  <a:srgbClr val="FFFF00"/>
                </a:solidFill>
              </a:rPr>
              <a:t>). </a:t>
            </a:r>
            <a:r>
              <a:rPr lang="en-US" sz="3200" dirty="0">
                <a:solidFill>
                  <a:srgbClr val="FFFF00"/>
                </a:solidFill>
              </a:rPr>
              <a:t>Growing in God's will is more general, </a:t>
            </a:r>
          </a:p>
        </p:txBody>
      </p:sp>
    </p:spTree>
    <p:extLst>
      <p:ext uri="{BB962C8B-B14F-4D97-AF65-F5344CB8AC3E}">
        <p14:creationId xmlns:p14="http://schemas.microsoft.com/office/powerpoint/2010/main" val="42172562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82880" y="1143000"/>
            <a:ext cx="8915400" cy="3539430"/>
          </a:xfrm>
          <a:prstGeom prst="rect">
            <a:avLst/>
          </a:prstGeom>
          <a:noFill/>
        </p:spPr>
        <p:txBody>
          <a:bodyPr wrap="square" rtlCol="0">
            <a:spAutoFit/>
          </a:bodyPr>
          <a:lstStyle/>
          <a:p>
            <a:r>
              <a:rPr lang="en-US" sz="3200" dirty="0">
                <a:solidFill>
                  <a:srgbClr val="FFFF00"/>
                </a:solidFill>
              </a:rPr>
              <a:t>including </a:t>
            </a:r>
            <a:r>
              <a:rPr lang="en-US" sz="3200" dirty="0">
                <a:solidFill>
                  <a:srgbClr val="FFFF00"/>
                </a:solidFill>
              </a:rPr>
              <a:t>learning how to practically apply our knowledge. This knowledge also includes God's specific desires for our individual lives. Paul emphasizes the </a:t>
            </a:r>
            <a:r>
              <a:rPr lang="en-US" sz="3200" dirty="0">
                <a:solidFill>
                  <a:srgbClr val="FFFF00"/>
                </a:solidFill>
              </a:rPr>
              <a:t>importance                                                        </a:t>
            </a:r>
            <a:r>
              <a:rPr lang="en-US" sz="3200" dirty="0">
                <a:solidFill>
                  <a:srgbClr val="FFFF00"/>
                </a:solidFill>
              </a:rPr>
              <a:t>of both general knowledge</a:t>
            </a:r>
            <a:r>
              <a:rPr lang="en-US" sz="3200" dirty="0">
                <a:solidFill>
                  <a:srgbClr val="FFFF00"/>
                </a:solidFill>
              </a:rPr>
              <a:t>,                                             </a:t>
            </a:r>
            <a:r>
              <a:rPr lang="en-US" sz="3200" dirty="0">
                <a:solidFill>
                  <a:srgbClr val="FFFF00"/>
                </a:solidFill>
              </a:rPr>
              <a:t>and knowledge of God's </a:t>
            </a:r>
            <a:r>
              <a:rPr lang="en-US" sz="3200" dirty="0">
                <a:solidFill>
                  <a:srgbClr val="FFFF00"/>
                </a:solidFill>
              </a:rPr>
              <a:t>                                                         will </a:t>
            </a:r>
            <a:r>
              <a:rPr lang="en-US" sz="3200" dirty="0">
                <a:solidFill>
                  <a:srgbClr val="FFFF00"/>
                </a:solidFill>
              </a:rPr>
              <a:t>in the life of a believer.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091" y="3269954"/>
            <a:ext cx="3733800" cy="3130846"/>
          </a:xfrm>
          <a:prstGeom prst="rect">
            <a:avLst/>
          </a:prstGeom>
        </p:spPr>
      </p:pic>
    </p:spTree>
    <p:extLst>
      <p:ext uri="{BB962C8B-B14F-4D97-AF65-F5344CB8AC3E}">
        <p14:creationId xmlns:p14="http://schemas.microsoft.com/office/powerpoint/2010/main" val="11497288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1.11 </a:t>
            </a:r>
            <a:r>
              <a:rPr lang="en-US" sz="3200" b="1" dirty="0">
                <a:solidFill>
                  <a:prstClr val="white"/>
                </a:solidFill>
              </a:rPr>
              <a:t>Strengthened with all might, according to his glorious power, unto all patience and longsuffering with joyfulness;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2514600"/>
            <a:ext cx="8915400" cy="4031873"/>
          </a:xfrm>
          <a:prstGeom prst="rect">
            <a:avLst/>
          </a:prstGeom>
          <a:noFill/>
        </p:spPr>
        <p:txBody>
          <a:bodyPr wrap="square" rtlCol="0">
            <a:spAutoFit/>
          </a:bodyPr>
          <a:lstStyle/>
          <a:p>
            <a:r>
              <a:rPr lang="en-US" sz="3200" dirty="0">
                <a:solidFill>
                  <a:srgbClr val="FFFF00"/>
                </a:solidFill>
              </a:rPr>
              <a:t>Paul continues his prayer for the Colossian Christians by </a:t>
            </a:r>
            <a:r>
              <a:rPr lang="en-US" sz="3200" dirty="0">
                <a:solidFill>
                  <a:srgbClr val="FFFF00"/>
                </a:solidFill>
              </a:rPr>
              <a:t>asking </a:t>
            </a:r>
            <a:r>
              <a:rPr lang="en-US" sz="3200" dirty="0">
                <a:solidFill>
                  <a:srgbClr val="FFFF00"/>
                </a:solidFill>
              </a:rPr>
              <a:t>they be given additional power. Specifically, Paul prays for them to receive the power of God. </a:t>
            </a:r>
            <a:r>
              <a:rPr lang="en-US" sz="3200" dirty="0">
                <a:solidFill>
                  <a:srgbClr val="FFFF00"/>
                </a:solidFill>
              </a:rPr>
              <a:t>1) God's </a:t>
            </a:r>
            <a:r>
              <a:rPr lang="en-US" sz="3200" dirty="0">
                <a:solidFill>
                  <a:srgbClr val="FFFF00"/>
                </a:solidFill>
              </a:rPr>
              <a:t>power gives patience. Patience is part of the fruit of the Spirit (</a:t>
            </a:r>
            <a:r>
              <a:rPr lang="en-US" sz="3200" dirty="0">
                <a:solidFill>
                  <a:prstClr val="white"/>
                </a:solidFill>
              </a:rPr>
              <a:t>Galatians 5:22–23</a:t>
            </a:r>
            <a:r>
              <a:rPr lang="en-US" sz="3200" dirty="0">
                <a:solidFill>
                  <a:srgbClr val="FFFF00"/>
                </a:solidFill>
              </a:rPr>
              <a:t>) and is an essential part of Christian maturity. 2) God's power provides longsuffering, which is the ability to </a:t>
            </a:r>
            <a:r>
              <a:rPr lang="en-US" sz="3200" dirty="0">
                <a:solidFill>
                  <a:srgbClr val="FFFF00"/>
                </a:solidFill>
              </a:rPr>
              <a:t>withstand</a:t>
            </a:r>
            <a:endParaRPr lang="en-US" sz="3200" dirty="0">
              <a:solidFill>
                <a:srgbClr val="FFFF00"/>
              </a:solidFill>
            </a:endParaRPr>
          </a:p>
        </p:txBody>
      </p:sp>
    </p:spTree>
    <p:extLst>
      <p:ext uri="{BB962C8B-B14F-4D97-AF65-F5344CB8AC3E}">
        <p14:creationId xmlns:p14="http://schemas.microsoft.com/office/powerpoint/2010/main" val="42169422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8600" y="1036826"/>
            <a:ext cx="8915400" cy="2554545"/>
          </a:xfrm>
          <a:prstGeom prst="rect">
            <a:avLst/>
          </a:prstGeom>
          <a:noFill/>
        </p:spPr>
        <p:txBody>
          <a:bodyPr wrap="square" rtlCol="0">
            <a:spAutoFit/>
          </a:bodyPr>
          <a:lstStyle/>
          <a:p>
            <a:r>
              <a:rPr lang="en-US" sz="3200" dirty="0">
                <a:solidFill>
                  <a:srgbClr val="FFFF00"/>
                </a:solidFill>
              </a:rPr>
              <a:t>hardship without failing. </a:t>
            </a:r>
            <a:r>
              <a:rPr lang="en-US" sz="3200" dirty="0">
                <a:solidFill>
                  <a:srgbClr val="FFFF00"/>
                </a:solidFill>
              </a:rPr>
              <a:t>3) God's </a:t>
            </a:r>
            <a:r>
              <a:rPr lang="en-US" sz="3200" dirty="0">
                <a:solidFill>
                  <a:srgbClr val="FFFF00"/>
                </a:solidFill>
              </a:rPr>
              <a:t>power gives </a:t>
            </a:r>
            <a:r>
              <a:rPr lang="en-US" sz="3200" dirty="0">
                <a:solidFill>
                  <a:srgbClr val="FFFF00"/>
                </a:solidFill>
              </a:rPr>
              <a:t>joyfulness which </a:t>
            </a:r>
            <a:r>
              <a:rPr lang="en-US" sz="3200" dirty="0">
                <a:solidFill>
                  <a:srgbClr val="FFFF00"/>
                </a:solidFill>
              </a:rPr>
              <a:t>is also part </a:t>
            </a:r>
            <a:r>
              <a:rPr lang="en-US" sz="3200" dirty="0">
                <a:solidFill>
                  <a:srgbClr val="FFFF00"/>
                </a:solidFill>
              </a:rPr>
              <a:t>of the </a:t>
            </a:r>
            <a:r>
              <a:rPr lang="en-US" sz="3200" dirty="0">
                <a:solidFill>
                  <a:srgbClr val="FFFF00"/>
                </a:solidFill>
              </a:rPr>
              <a:t>fruit of the </a:t>
            </a:r>
            <a:r>
              <a:rPr lang="en-US" sz="3200" dirty="0">
                <a:solidFill>
                  <a:srgbClr val="FFFF00"/>
                </a:solidFill>
              </a:rPr>
              <a:t>Spirit. Joy </a:t>
            </a:r>
            <a:r>
              <a:rPr lang="en-US" sz="3200" dirty="0">
                <a:solidFill>
                  <a:srgbClr val="FFFF00"/>
                </a:solidFill>
              </a:rPr>
              <a:t>is one of the </a:t>
            </a:r>
            <a:r>
              <a:rPr lang="en-US" sz="3200" dirty="0">
                <a:solidFill>
                  <a:srgbClr val="FFFF00"/>
                </a:solidFill>
              </a:rPr>
              <a:t>clearest </a:t>
            </a:r>
            <a:r>
              <a:rPr lang="en-US" sz="3200" dirty="0">
                <a:solidFill>
                  <a:srgbClr val="FFFF00"/>
                </a:solidFill>
              </a:rPr>
              <a:t>differences </a:t>
            </a:r>
            <a:r>
              <a:rPr lang="en-US" sz="3200" dirty="0">
                <a:solidFill>
                  <a:srgbClr val="FFFF00"/>
                </a:solidFill>
              </a:rPr>
              <a:t>between </a:t>
            </a:r>
            <a:r>
              <a:rPr lang="en-US" sz="3200" dirty="0">
                <a:solidFill>
                  <a:srgbClr val="FFFF00"/>
                </a:solidFill>
              </a:rPr>
              <a:t>the life of the believer and </a:t>
            </a:r>
            <a:r>
              <a:rPr lang="en-US" sz="3200" dirty="0">
                <a:solidFill>
                  <a:srgbClr val="FFFF00"/>
                </a:solidFill>
              </a:rPr>
              <a:t>the unbeliever</a:t>
            </a:r>
            <a:r>
              <a:rPr lang="en-US" sz="3200" dirty="0">
                <a:solidFill>
                  <a:srgbClr val="FFFF00"/>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93656"/>
            <a:ext cx="3732349" cy="369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8708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5871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1.12 </a:t>
            </a:r>
            <a:r>
              <a:rPr lang="en-US" sz="3200" b="1" dirty="0">
                <a:solidFill>
                  <a:prstClr val="white"/>
                </a:solidFill>
              </a:rPr>
              <a:t>Giving thanks unto the Father, which hath made us meet to be partakers of the inheritance of the saints in light: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2514600"/>
            <a:ext cx="8915400" cy="3539430"/>
          </a:xfrm>
          <a:prstGeom prst="rect">
            <a:avLst/>
          </a:prstGeom>
          <a:noFill/>
        </p:spPr>
        <p:txBody>
          <a:bodyPr wrap="square" rtlCol="0">
            <a:spAutoFit/>
          </a:bodyPr>
          <a:lstStyle/>
          <a:p>
            <a:r>
              <a:rPr lang="en-US" sz="3200" dirty="0">
                <a:solidFill>
                  <a:srgbClr val="FFFF00"/>
                </a:solidFill>
              </a:rPr>
              <a:t>Just </a:t>
            </a:r>
            <a:r>
              <a:rPr lang="en-US" sz="3200" dirty="0">
                <a:solidFill>
                  <a:srgbClr val="FFFF00"/>
                </a:solidFill>
              </a:rPr>
              <a:t>as Paul prayed, giving thanks </a:t>
            </a:r>
            <a:r>
              <a:rPr lang="en-US" sz="3200" dirty="0">
                <a:solidFill>
                  <a:srgbClr val="FFFF00"/>
                </a:solidFill>
              </a:rPr>
              <a:t>continually, </a:t>
            </a:r>
            <a:r>
              <a:rPr lang="en-US" sz="3200" dirty="0">
                <a:solidFill>
                  <a:srgbClr val="FFFF00"/>
                </a:solidFill>
              </a:rPr>
              <a:t>(</a:t>
            </a:r>
            <a:r>
              <a:rPr lang="en-US" sz="3200" dirty="0">
                <a:solidFill>
                  <a:prstClr val="white"/>
                </a:solidFill>
              </a:rPr>
              <a:t>1 Thessalonians 5:16–18</a:t>
            </a:r>
            <a:r>
              <a:rPr lang="en-US" sz="3200" dirty="0">
                <a:solidFill>
                  <a:srgbClr val="FFFF00"/>
                </a:solidFill>
              </a:rPr>
              <a:t>), they were to give thanks as well. </a:t>
            </a:r>
            <a:r>
              <a:rPr lang="en-US" sz="3200" dirty="0">
                <a:solidFill>
                  <a:srgbClr val="FFFF00"/>
                </a:solidFill>
              </a:rPr>
              <a:t>He makes </a:t>
            </a:r>
            <a:r>
              <a:rPr lang="en-US" sz="3200" dirty="0">
                <a:solidFill>
                  <a:srgbClr val="FFFF00"/>
                </a:solidFill>
              </a:rPr>
              <a:t>it clear that God alone is the one who provides salvation. Paul also makes mention </a:t>
            </a:r>
            <a:r>
              <a:rPr lang="en-US" sz="3200" dirty="0">
                <a:solidFill>
                  <a:srgbClr val="FFFF00"/>
                </a:solidFill>
              </a:rPr>
              <a:t> “in light” which according </a:t>
            </a:r>
            <a:r>
              <a:rPr lang="en-US" sz="3200" dirty="0">
                <a:solidFill>
                  <a:srgbClr val="FFFF00"/>
                </a:solidFill>
              </a:rPr>
              <a:t>to the Jewish people, all knowledge and goodness was symbolized </a:t>
            </a:r>
            <a:r>
              <a:rPr lang="en-US" sz="3200" dirty="0">
                <a:solidFill>
                  <a:srgbClr val="FFFF00"/>
                </a:solidFill>
              </a:rPr>
              <a:t>by light.</a:t>
            </a:r>
            <a:endParaRPr lang="en-US" sz="3200" dirty="0">
              <a:solidFill>
                <a:srgbClr val="FFFF00"/>
              </a:solidFill>
            </a:endParaRPr>
          </a:p>
        </p:txBody>
      </p:sp>
    </p:spTree>
    <p:extLst>
      <p:ext uri="{BB962C8B-B14F-4D97-AF65-F5344CB8AC3E}">
        <p14:creationId xmlns:p14="http://schemas.microsoft.com/office/powerpoint/2010/main" val="246344451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1.13 </a:t>
            </a:r>
            <a:r>
              <a:rPr lang="en-US" sz="3200" b="1" dirty="0">
                <a:solidFill>
                  <a:prstClr val="white"/>
                </a:solidFill>
              </a:rPr>
              <a:t>Who hath delivered us from the power of darkness, and hath translated us into the kingdom of his dear Son: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2514600"/>
            <a:ext cx="8915400" cy="4031873"/>
          </a:xfrm>
          <a:prstGeom prst="rect">
            <a:avLst/>
          </a:prstGeom>
          <a:noFill/>
        </p:spPr>
        <p:txBody>
          <a:bodyPr wrap="square" rtlCol="0">
            <a:spAutoFit/>
          </a:bodyPr>
          <a:lstStyle/>
          <a:p>
            <a:r>
              <a:rPr lang="en-US" sz="3200" dirty="0">
                <a:solidFill>
                  <a:srgbClr val="FFFF00"/>
                </a:solidFill>
              </a:rPr>
              <a:t>Paul is speaking of deliverance from darkness, which according </a:t>
            </a:r>
            <a:r>
              <a:rPr lang="en-US" sz="3200" dirty="0">
                <a:solidFill>
                  <a:srgbClr val="FFFF00"/>
                </a:solidFill>
              </a:rPr>
              <a:t>to the Jewish </a:t>
            </a:r>
            <a:r>
              <a:rPr lang="en-US" sz="3200" dirty="0">
                <a:solidFill>
                  <a:srgbClr val="FFFF00"/>
                </a:solidFill>
              </a:rPr>
              <a:t>people, is characterized by sin </a:t>
            </a:r>
            <a:r>
              <a:rPr lang="en-US" sz="3200" dirty="0">
                <a:solidFill>
                  <a:srgbClr val="FFFF00"/>
                </a:solidFill>
              </a:rPr>
              <a:t>and </a:t>
            </a:r>
            <a:r>
              <a:rPr lang="en-US" sz="3200" dirty="0">
                <a:solidFill>
                  <a:srgbClr val="FFFF00"/>
                </a:solidFill>
              </a:rPr>
              <a:t>ignorance. God rescues believers from the power                                                        of </a:t>
            </a:r>
            <a:r>
              <a:rPr lang="en-US" sz="3200" dirty="0">
                <a:solidFill>
                  <a:srgbClr val="FFFF00"/>
                </a:solidFill>
              </a:rPr>
              <a:t>sin and its consequences </a:t>
            </a:r>
            <a:r>
              <a:rPr lang="en-US" sz="3200" dirty="0">
                <a:solidFill>
                  <a:srgbClr val="FFFF00"/>
                </a:solidFill>
              </a:rPr>
              <a:t>                                 (</a:t>
            </a:r>
            <a:r>
              <a:rPr lang="en-US" sz="3200" dirty="0">
                <a:solidFill>
                  <a:prstClr val="white"/>
                </a:solidFill>
              </a:rPr>
              <a:t>Romans 6:23</a:t>
            </a:r>
            <a:r>
              <a:rPr lang="en-US" sz="3200" dirty="0">
                <a:solidFill>
                  <a:srgbClr val="FFFF00"/>
                </a:solidFill>
              </a:rPr>
              <a:t>). Believers                                                                                                                                                                       are </a:t>
            </a:r>
            <a:r>
              <a:rPr lang="en-US" sz="3200" dirty="0">
                <a:solidFill>
                  <a:srgbClr val="FFFF00"/>
                </a:solidFill>
              </a:rPr>
              <a:t>not protected from                                                     </a:t>
            </a:r>
            <a:r>
              <a:rPr lang="en-US" sz="3200" dirty="0">
                <a:solidFill>
                  <a:srgbClr val="FFFF00"/>
                </a:solidFill>
              </a:rPr>
              <a:t>merely </a:t>
            </a:r>
            <a:r>
              <a:rPr lang="en-US" sz="3200" dirty="0">
                <a:solidFill>
                  <a:srgbClr val="FFFF00"/>
                </a:solidFill>
              </a:rPr>
              <a:t>the penalty </a:t>
            </a:r>
            <a:r>
              <a:rPr lang="en-US" sz="3200" dirty="0">
                <a:solidFill>
                  <a:srgbClr val="FFFF00"/>
                </a:solidFill>
              </a:rPr>
              <a:t>of sin</a:t>
            </a:r>
            <a:r>
              <a:rPr lang="en-US" sz="3200" dirty="0">
                <a:solidFill>
                  <a:srgbClr val="FFFF00"/>
                </a:solidFil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1" y="4267199"/>
            <a:ext cx="3414346" cy="2225675"/>
          </a:xfrm>
          <a:prstGeom prst="rect">
            <a:avLst/>
          </a:prstGeom>
        </p:spPr>
      </p:pic>
    </p:spTree>
    <p:extLst>
      <p:ext uri="{BB962C8B-B14F-4D97-AF65-F5344CB8AC3E}">
        <p14:creationId xmlns:p14="http://schemas.microsoft.com/office/powerpoint/2010/main" val="13855662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9906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52400" y="1219200"/>
            <a:ext cx="8915400" cy="584775"/>
          </a:xfrm>
          <a:prstGeom prst="rect">
            <a:avLst/>
          </a:prstGeom>
          <a:noFill/>
        </p:spPr>
        <p:txBody>
          <a:bodyPr wrap="square" rtlCol="0">
            <a:spAutoFit/>
          </a:bodyPr>
          <a:lstStyle/>
          <a:p>
            <a:r>
              <a:rPr lang="en-US" sz="3200" dirty="0">
                <a:solidFill>
                  <a:srgbClr val="FFFF00"/>
                </a:solidFill>
              </a:rPr>
              <a:t>we </a:t>
            </a:r>
            <a:r>
              <a:rPr lang="en-US" sz="3200" dirty="0">
                <a:solidFill>
                  <a:srgbClr val="FFFF00"/>
                </a:solidFill>
              </a:rPr>
              <a:t>are </a:t>
            </a:r>
            <a:r>
              <a:rPr lang="en-US" sz="3200" dirty="0">
                <a:solidFill>
                  <a:srgbClr val="FFFF00"/>
                </a:solidFill>
              </a:rPr>
              <a:t>bound for eternity in Heaven.</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040925"/>
            <a:ext cx="5334000" cy="3995351"/>
          </a:xfrm>
          <a:prstGeom prst="rect">
            <a:avLst/>
          </a:prstGeom>
        </p:spPr>
      </p:pic>
    </p:spTree>
    <p:extLst>
      <p:ext uri="{BB962C8B-B14F-4D97-AF65-F5344CB8AC3E}">
        <p14:creationId xmlns:p14="http://schemas.microsoft.com/office/powerpoint/2010/main" val="39754137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228600"/>
            <a:ext cx="8569569" cy="838200"/>
          </a:xfrm>
        </p:spPr>
        <p:txBody>
          <a:bodyPr>
            <a:noAutofit/>
          </a:bodyPr>
          <a:lstStyle/>
          <a:p>
            <a:r>
              <a:rPr lang="en-US" sz="3600" dirty="0"/>
              <a:t>COLOSSIANS 1:3-14 THANKSGIVING AND PRAYER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077218"/>
          </a:xfrm>
          <a:prstGeom prst="rect">
            <a:avLst/>
          </a:prstGeom>
          <a:noFill/>
        </p:spPr>
        <p:txBody>
          <a:bodyPr wrap="square" rtlCol="0">
            <a:spAutoFit/>
          </a:bodyPr>
          <a:lstStyle/>
          <a:p>
            <a:r>
              <a:rPr lang="en-US" sz="3200" b="1" dirty="0">
                <a:solidFill>
                  <a:srgbClr val="0070C0"/>
                </a:solidFill>
              </a:rPr>
              <a:t>1.14 </a:t>
            </a:r>
            <a:r>
              <a:rPr lang="en-US" sz="3200" b="1" dirty="0">
                <a:solidFill>
                  <a:prstClr val="white"/>
                </a:solidFill>
              </a:rPr>
              <a:t>In whom we have redemption through his blood, even the forgiveness of sins: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69631" y="1981200"/>
            <a:ext cx="8915400" cy="4524315"/>
          </a:xfrm>
          <a:prstGeom prst="rect">
            <a:avLst/>
          </a:prstGeom>
          <a:noFill/>
        </p:spPr>
        <p:txBody>
          <a:bodyPr wrap="square" rtlCol="0">
            <a:spAutoFit/>
          </a:bodyPr>
          <a:lstStyle/>
          <a:p>
            <a:r>
              <a:rPr lang="en-US" sz="3200" dirty="0">
                <a:solidFill>
                  <a:srgbClr val="FFFF00"/>
                </a:solidFill>
              </a:rPr>
              <a:t>This verse concludes </a:t>
            </a:r>
            <a:r>
              <a:rPr lang="en-US" sz="3200" dirty="0">
                <a:solidFill>
                  <a:srgbClr val="FFFF00"/>
                </a:solidFill>
              </a:rPr>
              <a:t>Paul’s prayer </a:t>
            </a:r>
            <a:r>
              <a:rPr lang="en-US" sz="3200" dirty="0">
                <a:solidFill>
                  <a:srgbClr val="FFFF00"/>
                </a:solidFill>
              </a:rPr>
              <a:t>with a reminder of what Jesus has done: He has provided </a:t>
            </a:r>
            <a:r>
              <a:rPr lang="en-US" sz="3200" dirty="0">
                <a:solidFill>
                  <a:srgbClr val="FFFF00"/>
                </a:solidFill>
              </a:rPr>
              <a:t>redemption</a:t>
            </a:r>
            <a:r>
              <a:rPr lang="en-US" sz="3200" dirty="0">
                <a:solidFill>
                  <a:srgbClr val="FFFF00"/>
                </a:solidFill>
              </a:rPr>
              <a:t> </a:t>
            </a:r>
            <a:r>
              <a:rPr lang="en-US" sz="3200" dirty="0">
                <a:solidFill>
                  <a:srgbClr val="FFFF00"/>
                </a:solidFill>
              </a:rPr>
              <a:t>through </a:t>
            </a:r>
            <a:r>
              <a:rPr lang="en-US" sz="3200" dirty="0">
                <a:solidFill>
                  <a:srgbClr val="FFFF00"/>
                </a:solidFill>
              </a:rPr>
              <a:t>His sacrifice. F</a:t>
            </a:r>
            <a:r>
              <a:rPr lang="en-US" sz="3200" dirty="0">
                <a:solidFill>
                  <a:srgbClr val="FFFF00"/>
                </a:solidFill>
              </a:rPr>
              <a:t>orgiveness </a:t>
            </a:r>
            <a:r>
              <a:rPr lang="en-US" sz="3200" dirty="0">
                <a:solidFill>
                  <a:srgbClr val="FFFF00"/>
                </a:solidFill>
              </a:rPr>
              <a:t>of sin is at the heart of the gospel message (</a:t>
            </a:r>
            <a:r>
              <a:rPr lang="en-US" sz="3200" dirty="0">
                <a:solidFill>
                  <a:prstClr val="white"/>
                </a:solidFill>
              </a:rPr>
              <a:t>Matthew </a:t>
            </a:r>
            <a:r>
              <a:rPr lang="en-US" sz="3200" dirty="0">
                <a:solidFill>
                  <a:prstClr val="white"/>
                </a:solidFill>
              </a:rPr>
              <a:t>26:28</a:t>
            </a:r>
            <a:r>
              <a:rPr lang="en-US" sz="3200" dirty="0">
                <a:solidFill>
                  <a:srgbClr val="FFFF00"/>
                </a:solidFill>
              </a:rPr>
              <a:t>). Hebrews 9:22 reminds us that "without the shedding of blood there is no forgiveness of sins." Christ's shed blood offers forgiveness to all who believe in </a:t>
            </a:r>
            <a:r>
              <a:rPr lang="en-US" sz="3200" dirty="0">
                <a:solidFill>
                  <a:srgbClr val="FFFF00"/>
                </a:solidFill>
              </a:rPr>
              <a:t>Him.</a:t>
            </a:r>
            <a:endParaRPr lang="en-US" sz="3200" dirty="0">
              <a:solidFill>
                <a:srgbClr val="FFFF00"/>
              </a:solidFill>
            </a:endParaRPr>
          </a:p>
        </p:txBody>
      </p:sp>
    </p:spTree>
    <p:extLst>
      <p:ext uri="{BB962C8B-B14F-4D97-AF65-F5344CB8AC3E}">
        <p14:creationId xmlns:p14="http://schemas.microsoft.com/office/powerpoint/2010/main" val="25874078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437382"/>
          </a:xfrm>
        </p:spPr>
        <p:txBody>
          <a:bodyPr>
            <a:noAutofit/>
          </a:bodyPr>
          <a:lstStyle/>
          <a:p>
            <a:r>
              <a:rPr lang="en-US" sz="3600" dirty="0"/>
              <a:t>COLOSSIANS </a:t>
            </a:r>
            <a:r>
              <a:rPr lang="en-US" sz="3600" dirty="0" smtClean="0"/>
              <a:t>1:15-17 </a:t>
            </a:r>
            <a:r>
              <a:rPr lang="en-US" sz="3600" dirty="0"/>
              <a:t>THE PREEMINENCE OF </a:t>
            </a:r>
            <a:r>
              <a:rPr lang="en-US" sz="3600" dirty="0" smtClean="0"/>
              <a:t>CHRIST IN </a:t>
            </a:r>
            <a:r>
              <a:rPr lang="en-US" sz="3600" dirty="0"/>
              <a:t>CREATION </a:t>
            </a:r>
            <a:endParaRPr lang="en-US" sz="3600" dirty="0">
              <a:ln w="6350">
                <a:solidFill>
                  <a:srgbClr val="FF0000"/>
                </a:solidFill>
              </a:ln>
              <a:effectLst/>
              <a:latin typeface="+mn-lt"/>
            </a:endParaRPr>
          </a:p>
        </p:txBody>
      </p:sp>
      <p:sp>
        <p:nvSpPr>
          <p:cNvPr id="4" name="TextBox 3"/>
          <p:cNvSpPr txBox="1"/>
          <p:nvPr/>
        </p:nvSpPr>
        <p:spPr>
          <a:xfrm>
            <a:off x="263769" y="1665982"/>
            <a:ext cx="8801100" cy="1077218"/>
          </a:xfrm>
          <a:prstGeom prst="rect">
            <a:avLst/>
          </a:prstGeom>
          <a:noFill/>
        </p:spPr>
        <p:txBody>
          <a:bodyPr wrap="square" rtlCol="0">
            <a:spAutoFit/>
          </a:bodyPr>
          <a:lstStyle/>
          <a:p>
            <a:r>
              <a:rPr lang="en-US" sz="3200" b="1" dirty="0">
                <a:solidFill>
                  <a:srgbClr val="0070C0"/>
                </a:solidFill>
              </a:rPr>
              <a:t>1.15 </a:t>
            </a:r>
            <a:r>
              <a:rPr lang="en-US" sz="3200" b="1" dirty="0">
                <a:solidFill>
                  <a:prstClr val="white"/>
                </a:solidFill>
              </a:rPr>
              <a:t>Who is the image of the invisible God, the firstborn of every creature: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52400" y="2590800"/>
            <a:ext cx="8974015" cy="4031873"/>
          </a:xfrm>
          <a:prstGeom prst="rect">
            <a:avLst/>
          </a:prstGeom>
          <a:noFill/>
        </p:spPr>
        <p:txBody>
          <a:bodyPr wrap="square" rtlCol="0">
            <a:spAutoFit/>
          </a:bodyPr>
          <a:lstStyle/>
          <a:p>
            <a:r>
              <a:rPr lang="en-US" sz="3200" dirty="0">
                <a:solidFill>
                  <a:srgbClr val="FFFF00"/>
                </a:solidFill>
              </a:rPr>
              <a:t>Verse 15 begins a new </a:t>
            </a:r>
            <a:r>
              <a:rPr lang="en-US" sz="3200" dirty="0">
                <a:solidFill>
                  <a:srgbClr val="FFFF00"/>
                </a:solidFill>
              </a:rPr>
              <a:t>section focusing </a:t>
            </a:r>
            <a:r>
              <a:rPr lang="en-US" sz="3200" dirty="0">
                <a:solidFill>
                  <a:srgbClr val="FFFF00"/>
                </a:solidFill>
              </a:rPr>
              <a:t>on the supremacy of Jesus. Jesus, who is God the Son, is equal with God the Father (</a:t>
            </a:r>
            <a:r>
              <a:rPr lang="en-US" sz="3200" dirty="0">
                <a:solidFill>
                  <a:prstClr val="white"/>
                </a:solidFill>
              </a:rPr>
              <a:t>John 10:30</a:t>
            </a:r>
            <a:r>
              <a:rPr lang="en-US" sz="3200" dirty="0">
                <a:solidFill>
                  <a:srgbClr val="FFFF00"/>
                </a:solidFill>
              </a:rPr>
              <a:t>). Jesus is God in human form, the visible image of the invisible God. The phrase "firstborn of every creature" refers to supremacy, or priority. Jesus is the greatest over all creation. He is not a created being; He is the Creator.</a:t>
            </a:r>
          </a:p>
        </p:txBody>
      </p:sp>
    </p:spTree>
    <p:extLst>
      <p:ext uri="{BB962C8B-B14F-4D97-AF65-F5344CB8AC3E}">
        <p14:creationId xmlns:p14="http://schemas.microsoft.com/office/powerpoint/2010/main" val="29860254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0292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PURPOSE</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28600" y="856357"/>
            <a:ext cx="8686800" cy="4524315"/>
          </a:xfrm>
          <a:prstGeom prst="rect">
            <a:avLst/>
          </a:prstGeom>
          <a:noFill/>
        </p:spPr>
        <p:txBody>
          <a:bodyPr wrap="square" rtlCol="0">
            <a:spAutoFit/>
          </a:bodyPr>
          <a:lstStyle/>
          <a:p>
            <a:r>
              <a:rPr lang="en-US" sz="3200" dirty="0">
                <a:solidFill>
                  <a:prstClr val="white"/>
                </a:solidFill>
              </a:rPr>
              <a:t>The </a:t>
            </a:r>
            <a:r>
              <a:rPr lang="en-US" sz="3200" dirty="0">
                <a:solidFill>
                  <a:prstClr val="white"/>
                </a:solidFill>
              </a:rPr>
              <a:t>Book of </a:t>
            </a:r>
            <a:r>
              <a:rPr lang="en-US" sz="3200" dirty="0">
                <a:solidFill>
                  <a:prstClr val="white"/>
                </a:solidFill>
              </a:rPr>
              <a:t>Colossians is a guide for Christians showing how to </a:t>
            </a:r>
            <a:r>
              <a:rPr lang="en-US" sz="3200" dirty="0">
                <a:solidFill>
                  <a:prstClr val="white"/>
                </a:solidFill>
              </a:rPr>
              <a:t>live in </a:t>
            </a:r>
            <a:r>
              <a:rPr lang="en-US" sz="3200" dirty="0">
                <a:solidFill>
                  <a:prstClr val="white"/>
                </a:solidFill>
              </a:rPr>
              <a:t>this </a:t>
            </a:r>
            <a:r>
              <a:rPr lang="en-US" sz="3200" dirty="0">
                <a:solidFill>
                  <a:prstClr val="white"/>
                </a:solidFill>
              </a:rPr>
              <a:t>world and before God. Colossians is rich in the study of Jesus Christ and His divine attributes and </a:t>
            </a:r>
            <a:r>
              <a:rPr lang="en-US" sz="3200" dirty="0">
                <a:solidFill>
                  <a:prstClr val="white"/>
                </a:solidFill>
              </a:rPr>
              <a:t>utter </a:t>
            </a:r>
            <a:r>
              <a:rPr lang="en-US" sz="3200" dirty="0">
                <a:solidFill>
                  <a:prstClr val="white"/>
                </a:solidFill>
              </a:rPr>
              <a:t>supremacy and </a:t>
            </a:r>
            <a:r>
              <a:rPr lang="en-US" sz="3200" dirty="0">
                <a:solidFill>
                  <a:prstClr val="white"/>
                </a:solidFill>
              </a:rPr>
              <a:t>His </a:t>
            </a:r>
            <a:r>
              <a:rPr lang="en-US" sz="3200" dirty="0">
                <a:solidFill>
                  <a:prstClr val="white"/>
                </a:solidFill>
              </a:rPr>
              <a:t>coming back to judge the world in </a:t>
            </a:r>
            <a:r>
              <a:rPr lang="en-US" sz="3200" dirty="0">
                <a:solidFill>
                  <a:prstClr val="white"/>
                </a:solidFill>
              </a:rPr>
              <a:t>righteousness. It also addresses </a:t>
            </a:r>
            <a:r>
              <a:rPr lang="en-US" sz="3200" dirty="0">
                <a:solidFill>
                  <a:prstClr val="white"/>
                </a:solidFill>
              </a:rPr>
              <a:t>problems in the church and challenges believers to examine their lives and be transformed through the love of Jesus. </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Tree>
    <p:extLst>
      <p:ext uri="{BB962C8B-B14F-4D97-AF65-F5344CB8AC3E}">
        <p14:creationId xmlns:p14="http://schemas.microsoft.com/office/powerpoint/2010/main" val="2011384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71600"/>
          </a:xfrm>
        </p:spPr>
        <p:txBody>
          <a:bodyPr>
            <a:noAutofit/>
          </a:bodyPr>
          <a:lstStyle/>
          <a:p>
            <a:r>
              <a:rPr lang="en-US" sz="3600" dirty="0"/>
              <a:t>COLOSSIANS 1:15-17 THE PREEMINENCE OF CHRIST IN CREATION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152400" y="1600200"/>
            <a:ext cx="8801100" cy="2554545"/>
          </a:xfrm>
          <a:prstGeom prst="rect">
            <a:avLst/>
          </a:prstGeom>
          <a:noFill/>
        </p:spPr>
        <p:txBody>
          <a:bodyPr wrap="square" rtlCol="0">
            <a:spAutoFit/>
          </a:bodyPr>
          <a:lstStyle/>
          <a:p>
            <a:r>
              <a:rPr lang="en-US" sz="3200" b="1" dirty="0">
                <a:solidFill>
                  <a:srgbClr val="0070C0"/>
                </a:solidFill>
              </a:rPr>
              <a:t>1.16 </a:t>
            </a:r>
            <a:r>
              <a:rPr lang="en-US" sz="3200" b="1" dirty="0">
                <a:solidFill>
                  <a:prstClr val="white"/>
                </a:solidFill>
              </a:rPr>
              <a:t>For by him were all things created, that are in heaven, and that are in earth, visible and invisible, whether they be thrones, or dominions, or principalities, or powers: all things were created by him, and for him:</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52400" y="3996403"/>
            <a:ext cx="9015046" cy="2554545"/>
          </a:xfrm>
          <a:prstGeom prst="rect">
            <a:avLst/>
          </a:prstGeom>
          <a:noFill/>
        </p:spPr>
        <p:txBody>
          <a:bodyPr wrap="square" rtlCol="0">
            <a:spAutoFit/>
          </a:bodyPr>
          <a:lstStyle/>
          <a:p>
            <a:r>
              <a:rPr lang="en-US" sz="3200" dirty="0">
                <a:solidFill>
                  <a:srgbClr val="FFFF00"/>
                </a:solidFill>
              </a:rPr>
              <a:t>This </a:t>
            </a:r>
            <a:r>
              <a:rPr lang="en-US" sz="3200" dirty="0">
                <a:solidFill>
                  <a:srgbClr val="FFFF00"/>
                </a:solidFill>
              </a:rPr>
              <a:t>verse shows </a:t>
            </a:r>
            <a:r>
              <a:rPr lang="en-US" sz="3200" dirty="0">
                <a:solidFill>
                  <a:srgbClr val="FFFF00"/>
                </a:solidFill>
              </a:rPr>
              <a:t>the all-encompassing nature of Christ's creative power. It included absolutely everything imaginable: heaven, earth, visible, invisible. And, it included all living </a:t>
            </a:r>
            <a:r>
              <a:rPr lang="en-US" sz="3200" dirty="0">
                <a:solidFill>
                  <a:srgbClr val="FFFF00"/>
                </a:solidFill>
              </a:rPr>
              <a:t>things in heaven, </a:t>
            </a:r>
            <a:r>
              <a:rPr lang="en-US" sz="3200" dirty="0">
                <a:solidFill>
                  <a:srgbClr val="FFFF00"/>
                </a:solidFill>
              </a:rPr>
              <a:t>such as the angels and </a:t>
            </a:r>
            <a:r>
              <a:rPr lang="en-US" sz="3200" dirty="0">
                <a:solidFill>
                  <a:srgbClr val="FFFF00"/>
                </a:solidFill>
              </a:rPr>
              <a:t>spiritual</a:t>
            </a:r>
            <a:endParaRPr lang="en-US" sz="3200" dirty="0">
              <a:solidFill>
                <a:srgbClr val="FFFF00"/>
              </a:solidFill>
            </a:endParaRPr>
          </a:p>
        </p:txBody>
      </p:sp>
    </p:spTree>
    <p:extLst>
      <p:ext uri="{BB962C8B-B14F-4D97-AF65-F5344CB8AC3E}">
        <p14:creationId xmlns:p14="http://schemas.microsoft.com/office/powerpoint/2010/main" val="24442197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71600"/>
          </a:xfrm>
        </p:spPr>
        <p:txBody>
          <a:bodyPr>
            <a:noAutofit/>
          </a:bodyPr>
          <a:lstStyle/>
          <a:p>
            <a:r>
              <a:rPr lang="en-US" sz="3600" dirty="0"/>
              <a:t>COLOSSIANS 1:15-17 THE PREEMINENCE OF CHRIST IN CREATION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28954" y="1676399"/>
            <a:ext cx="9015046" cy="2554545"/>
          </a:xfrm>
          <a:prstGeom prst="rect">
            <a:avLst/>
          </a:prstGeom>
          <a:noFill/>
        </p:spPr>
        <p:txBody>
          <a:bodyPr wrap="square" rtlCol="0">
            <a:spAutoFit/>
          </a:bodyPr>
          <a:lstStyle/>
          <a:p>
            <a:r>
              <a:rPr lang="en-US" sz="3200" dirty="0">
                <a:solidFill>
                  <a:srgbClr val="FFFF00"/>
                </a:solidFill>
              </a:rPr>
              <a:t>powers. </a:t>
            </a:r>
            <a:r>
              <a:rPr lang="en-US" sz="3200" dirty="0">
                <a:solidFill>
                  <a:srgbClr val="FFFF00"/>
                </a:solidFill>
              </a:rPr>
              <a:t>Paul also </a:t>
            </a:r>
            <a:r>
              <a:rPr lang="en-US" sz="3200" dirty="0">
                <a:solidFill>
                  <a:srgbClr val="FFFF00"/>
                </a:solidFill>
              </a:rPr>
              <a:t>adds </a:t>
            </a:r>
            <a:r>
              <a:rPr lang="en-US" sz="3200" dirty="0">
                <a:solidFill>
                  <a:srgbClr val="FFFF00"/>
                </a:solidFill>
              </a:rPr>
              <a:t>all things </a:t>
            </a:r>
            <a:r>
              <a:rPr lang="en-US" sz="3200" dirty="0">
                <a:solidFill>
                  <a:srgbClr val="FFFF00"/>
                </a:solidFill>
              </a:rPr>
              <a:t>were </a:t>
            </a:r>
            <a:r>
              <a:rPr lang="en-US" sz="3200" dirty="0">
                <a:solidFill>
                  <a:srgbClr val="FFFF00"/>
                </a:solidFill>
              </a:rPr>
              <a:t>made by Jesus, and they </a:t>
            </a:r>
            <a:r>
              <a:rPr lang="en-US" sz="3200" dirty="0">
                <a:solidFill>
                  <a:srgbClr val="FFFF00"/>
                </a:solidFill>
              </a:rPr>
              <a:t>were </a:t>
            </a:r>
            <a:r>
              <a:rPr lang="en-US" sz="3200" dirty="0">
                <a:solidFill>
                  <a:srgbClr val="FFFF00"/>
                </a:solidFill>
              </a:rPr>
              <a:t>also created through Jesus, and for Jesus. Since Jesus is God, all of reality is the result of His own power. Creation exists for His glory (</a:t>
            </a:r>
            <a:r>
              <a:rPr lang="en-US" sz="3200" dirty="0">
                <a:solidFill>
                  <a:prstClr val="white"/>
                </a:solidFill>
              </a:rPr>
              <a:t>John 17:24</a:t>
            </a:r>
            <a:r>
              <a:rPr lang="en-US" sz="3200" dirty="0">
                <a:solidFill>
                  <a:srgbClr val="FFFF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246184"/>
            <a:ext cx="6274777" cy="2431615"/>
          </a:xfrm>
          <a:prstGeom prst="rect">
            <a:avLst/>
          </a:prstGeom>
        </p:spPr>
      </p:pic>
    </p:spTree>
    <p:extLst>
      <p:ext uri="{BB962C8B-B14F-4D97-AF65-F5344CB8AC3E}">
        <p14:creationId xmlns:p14="http://schemas.microsoft.com/office/powerpoint/2010/main" val="39583768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a:t>COLOSSIANS 1:15-17 THE PREEMINENCE OF CHRIST IN CREATION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319454" y="1600200"/>
            <a:ext cx="8801100" cy="1077218"/>
          </a:xfrm>
          <a:prstGeom prst="rect">
            <a:avLst/>
          </a:prstGeom>
          <a:noFill/>
        </p:spPr>
        <p:txBody>
          <a:bodyPr wrap="square" rtlCol="0">
            <a:spAutoFit/>
          </a:bodyPr>
          <a:lstStyle/>
          <a:p>
            <a:r>
              <a:rPr lang="en-US" sz="3200" b="1" dirty="0">
                <a:solidFill>
                  <a:srgbClr val="0070C0"/>
                </a:solidFill>
              </a:rPr>
              <a:t>1.17 </a:t>
            </a:r>
            <a:r>
              <a:rPr lang="en-US" sz="3200" b="1" dirty="0">
                <a:solidFill>
                  <a:prstClr val="white"/>
                </a:solidFill>
              </a:rPr>
              <a:t>And he is before all things, and by him all things consist.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319454" y="2590800"/>
            <a:ext cx="8801100" cy="4031873"/>
          </a:xfrm>
          <a:prstGeom prst="rect">
            <a:avLst/>
          </a:prstGeom>
          <a:noFill/>
        </p:spPr>
        <p:txBody>
          <a:bodyPr wrap="square" rtlCol="0">
            <a:spAutoFit/>
          </a:bodyPr>
          <a:lstStyle/>
          <a:p>
            <a:r>
              <a:rPr lang="en-US" sz="3200" dirty="0">
                <a:solidFill>
                  <a:srgbClr val="FFFF00"/>
                </a:solidFill>
              </a:rPr>
              <a:t>Here, </a:t>
            </a:r>
            <a:r>
              <a:rPr lang="en-US" sz="3200" dirty="0">
                <a:solidFill>
                  <a:srgbClr val="FFFF00"/>
                </a:solidFill>
              </a:rPr>
              <a:t>Paul </a:t>
            </a:r>
            <a:r>
              <a:rPr lang="en-US" sz="3200" dirty="0">
                <a:solidFill>
                  <a:srgbClr val="FFFF00"/>
                </a:solidFill>
              </a:rPr>
              <a:t>explains that Jesus existed prior to all other things. He is eternal, just like God the Father (</a:t>
            </a:r>
            <a:r>
              <a:rPr lang="en-US" sz="3200" dirty="0">
                <a:solidFill>
                  <a:prstClr val="white"/>
                </a:solidFill>
              </a:rPr>
              <a:t>John 1:1–3</a:t>
            </a:r>
            <a:r>
              <a:rPr lang="en-US" sz="3200" dirty="0">
                <a:solidFill>
                  <a:srgbClr val="FFFF00"/>
                </a:solidFill>
              </a:rPr>
              <a:t>). Jesus is both creator and sustainer of our world. In </a:t>
            </a:r>
            <a:r>
              <a:rPr lang="en-US" sz="3200" dirty="0">
                <a:solidFill>
                  <a:srgbClr val="FFFF00"/>
                </a:solidFill>
              </a:rPr>
              <a:t>one                                             sense this verse summarizes                                       Paul's </a:t>
            </a:r>
            <a:r>
              <a:rPr lang="en-US" sz="3200" dirty="0">
                <a:solidFill>
                  <a:srgbClr val="FFFF00"/>
                </a:solidFill>
              </a:rPr>
              <a:t>words in the previous </a:t>
            </a:r>
            <a:r>
              <a:rPr lang="en-US" sz="3200" dirty="0">
                <a:solidFill>
                  <a:srgbClr val="FFFF00"/>
                </a:solidFill>
              </a:rPr>
              <a:t>                                      two </a:t>
            </a:r>
            <a:r>
              <a:rPr lang="en-US" sz="3200" dirty="0">
                <a:solidFill>
                  <a:srgbClr val="FFFF00"/>
                </a:solidFill>
              </a:rPr>
              <a:t>verses on </a:t>
            </a:r>
            <a:r>
              <a:rPr lang="en-US" sz="3200" dirty="0">
                <a:solidFill>
                  <a:srgbClr val="FFFF00"/>
                </a:solidFill>
              </a:rPr>
              <a:t>the supremacy                                      </a:t>
            </a:r>
            <a:r>
              <a:rPr lang="en-US" sz="3200" dirty="0">
                <a:solidFill>
                  <a:srgbClr val="FFFF00"/>
                </a:solidFill>
              </a:rPr>
              <a:t>of Christ.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117751"/>
            <a:ext cx="3148149" cy="2562225"/>
          </a:xfrm>
          <a:prstGeom prst="rect">
            <a:avLst/>
          </a:prstGeom>
        </p:spPr>
      </p:pic>
    </p:spTree>
    <p:extLst>
      <p:ext uri="{BB962C8B-B14F-4D97-AF65-F5344CB8AC3E}">
        <p14:creationId xmlns:p14="http://schemas.microsoft.com/office/powerpoint/2010/main" val="42733989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15" y="304800"/>
            <a:ext cx="7924800" cy="1295400"/>
          </a:xfrm>
        </p:spPr>
        <p:txBody>
          <a:bodyPr>
            <a:noAutofit/>
          </a:bodyPr>
          <a:lstStyle/>
          <a:p>
            <a:r>
              <a:rPr lang="en-US" sz="3600" dirty="0"/>
              <a:t>COLOSSIANS </a:t>
            </a:r>
            <a:r>
              <a:rPr lang="en-US" sz="3600" dirty="0" smtClean="0"/>
              <a:t>1:18-23 </a:t>
            </a:r>
            <a:r>
              <a:rPr lang="en-US" sz="3600" dirty="0"/>
              <a:t>THE PREEMINENCE OF CHRIST IN </a:t>
            </a:r>
            <a:r>
              <a:rPr lang="en-US" sz="3600" dirty="0" smtClean="0"/>
              <a:t>REDEMPTION</a:t>
            </a:r>
            <a:endParaRPr lang="en-US" sz="3600" dirty="0">
              <a:ln w="6350">
                <a:solidFill>
                  <a:srgbClr val="FF0000"/>
                </a:solidFill>
              </a:ln>
              <a:effectLst/>
              <a:latin typeface="+mn-lt"/>
            </a:endParaRPr>
          </a:p>
        </p:txBody>
      </p:sp>
      <p:sp>
        <p:nvSpPr>
          <p:cNvPr id="4" name="TextBox 3"/>
          <p:cNvSpPr txBox="1"/>
          <p:nvPr/>
        </p:nvSpPr>
        <p:spPr>
          <a:xfrm>
            <a:off x="231501" y="1600200"/>
            <a:ext cx="8801100" cy="2062103"/>
          </a:xfrm>
          <a:prstGeom prst="rect">
            <a:avLst/>
          </a:prstGeom>
          <a:noFill/>
        </p:spPr>
        <p:txBody>
          <a:bodyPr wrap="square" rtlCol="0">
            <a:spAutoFit/>
          </a:bodyPr>
          <a:lstStyle/>
          <a:p>
            <a:r>
              <a:rPr lang="en-US" sz="3200" b="1" dirty="0">
                <a:solidFill>
                  <a:srgbClr val="0070C0"/>
                </a:solidFill>
              </a:rPr>
              <a:t>1.18 </a:t>
            </a:r>
            <a:r>
              <a:rPr lang="en-US" sz="3200" b="1" dirty="0">
                <a:solidFill>
                  <a:prstClr val="white"/>
                </a:solidFill>
              </a:rPr>
              <a:t>And he is the head of the body, the church: who is the beginning, the firstborn from the dead; that in all things he might have the preeminence.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3445887"/>
            <a:ext cx="8915400" cy="3046988"/>
          </a:xfrm>
          <a:prstGeom prst="rect">
            <a:avLst/>
          </a:prstGeom>
          <a:noFill/>
        </p:spPr>
        <p:txBody>
          <a:bodyPr wrap="square" rtlCol="0">
            <a:spAutoFit/>
          </a:bodyPr>
          <a:lstStyle/>
          <a:p>
            <a:r>
              <a:rPr lang="en-US" sz="3200" dirty="0">
                <a:solidFill>
                  <a:srgbClr val="FFFF00"/>
                </a:solidFill>
              </a:rPr>
              <a:t>Paul adds two additional qualities about Christ in this verse. First, He calls Jesus "the beginning." </a:t>
            </a:r>
            <a:r>
              <a:rPr lang="en-US" sz="3200" dirty="0">
                <a:solidFill>
                  <a:srgbClr val="FFFF00"/>
                </a:solidFill>
              </a:rPr>
              <a:t>In </a:t>
            </a:r>
            <a:r>
              <a:rPr lang="en-US" sz="3200" dirty="0">
                <a:solidFill>
                  <a:srgbClr val="FFFF00"/>
                </a:solidFill>
              </a:rPr>
              <a:t>fact, in Hebrew, the book of Genesis is called </a:t>
            </a:r>
            <a:r>
              <a:rPr lang="en-US" sz="3200" dirty="0" err="1">
                <a:solidFill>
                  <a:srgbClr val="FFFF00"/>
                </a:solidFill>
              </a:rPr>
              <a:t>Bereshith</a:t>
            </a:r>
            <a:r>
              <a:rPr lang="en-US" sz="3200" dirty="0">
                <a:solidFill>
                  <a:srgbClr val="FFFF00"/>
                </a:solidFill>
              </a:rPr>
              <a:t>, which is the first word of the text, and literally means "The Beginning." Second, Paul refers to Jesus as "</a:t>
            </a:r>
            <a:r>
              <a:rPr lang="en-US" sz="3200" dirty="0">
                <a:solidFill>
                  <a:srgbClr val="FFFF00"/>
                </a:solidFill>
              </a:rPr>
              <a:t>the</a:t>
            </a:r>
            <a:endParaRPr lang="en-US" sz="3200" dirty="0">
              <a:solidFill>
                <a:srgbClr val="FFFF00"/>
              </a:solidFill>
            </a:endParaRPr>
          </a:p>
        </p:txBody>
      </p:sp>
    </p:spTree>
    <p:extLst>
      <p:ext uri="{BB962C8B-B14F-4D97-AF65-F5344CB8AC3E}">
        <p14:creationId xmlns:p14="http://schemas.microsoft.com/office/powerpoint/2010/main" val="39493411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15" y="304800"/>
            <a:ext cx="7924800" cy="1295400"/>
          </a:xfrm>
        </p:spPr>
        <p:txBody>
          <a:bodyPr>
            <a:noAutofit/>
          </a:bodyPr>
          <a:lstStyle/>
          <a:p>
            <a:r>
              <a:rPr lang="en-US" sz="3600" dirty="0"/>
              <a:t>COLOSSIANS </a:t>
            </a:r>
            <a:r>
              <a:rPr lang="en-US" sz="3600" dirty="0" smtClean="0"/>
              <a:t>1:18-23 </a:t>
            </a:r>
            <a:r>
              <a:rPr lang="en-US" sz="3600" dirty="0"/>
              <a:t>THE PREEMINENCE OF CHRIST IN </a:t>
            </a:r>
            <a:r>
              <a:rPr lang="en-US" sz="3600" dirty="0" smtClean="0"/>
              <a:t>REDEMPTION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80703" y="1752600"/>
            <a:ext cx="8915400" cy="1569660"/>
          </a:xfrm>
          <a:prstGeom prst="rect">
            <a:avLst/>
          </a:prstGeom>
          <a:noFill/>
        </p:spPr>
        <p:txBody>
          <a:bodyPr wrap="square" rtlCol="0">
            <a:spAutoFit/>
          </a:bodyPr>
          <a:lstStyle/>
          <a:p>
            <a:r>
              <a:rPr lang="en-US" sz="3200" dirty="0">
                <a:solidFill>
                  <a:srgbClr val="FFFF00"/>
                </a:solidFill>
              </a:rPr>
              <a:t>firstborn </a:t>
            </a:r>
            <a:r>
              <a:rPr lang="en-US" sz="3200" dirty="0">
                <a:solidFill>
                  <a:srgbClr val="FFFF00"/>
                </a:solidFill>
              </a:rPr>
              <a:t>from the dead," a reference to His resurrection. Because Jesus rose from the dead, He </a:t>
            </a:r>
            <a:r>
              <a:rPr lang="en-US" sz="3200" dirty="0">
                <a:solidFill>
                  <a:srgbClr val="FFFF00"/>
                </a:solidFill>
              </a:rPr>
              <a:t>is </a:t>
            </a:r>
            <a:r>
              <a:rPr lang="en-US" sz="3200" dirty="0">
                <a:solidFill>
                  <a:srgbClr val="FFFF00"/>
                </a:solidFill>
              </a:rPr>
              <a:t>"</a:t>
            </a:r>
            <a:r>
              <a:rPr lang="en-US" sz="3200" dirty="0">
                <a:solidFill>
                  <a:srgbClr val="FFFF00"/>
                </a:solidFill>
              </a:rPr>
              <a:t>preeminent" the supreme </a:t>
            </a:r>
            <a:r>
              <a:rPr lang="en-US" sz="3200" dirty="0">
                <a:solidFill>
                  <a:srgbClr val="FFFF00"/>
                </a:solidFill>
              </a:rPr>
              <a:t>in all things.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540" y="3322260"/>
            <a:ext cx="6181725" cy="3426127"/>
          </a:xfrm>
          <a:prstGeom prst="rect">
            <a:avLst/>
          </a:prstGeom>
        </p:spPr>
      </p:pic>
    </p:spTree>
    <p:extLst>
      <p:ext uri="{BB962C8B-B14F-4D97-AF65-F5344CB8AC3E}">
        <p14:creationId xmlns:p14="http://schemas.microsoft.com/office/powerpoint/2010/main" val="7526618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58542"/>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332583" y="1587142"/>
            <a:ext cx="8858250" cy="1077218"/>
          </a:xfrm>
          <a:prstGeom prst="rect">
            <a:avLst/>
          </a:prstGeom>
          <a:noFill/>
        </p:spPr>
        <p:txBody>
          <a:bodyPr wrap="square" rtlCol="0">
            <a:spAutoFit/>
          </a:bodyPr>
          <a:lstStyle/>
          <a:p>
            <a:r>
              <a:rPr lang="en-US" sz="3200" b="1" dirty="0">
                <a:solidFill>
                  <a:srgbClr val="0070C0"/>
                </a:solidFill>
              </a:rPr>
              <a:t>1.19 </a:t>
            </a:r>
            <a:r>
              <a:rPr lang="en-US" sz="3200" b="1" dirty="0">
                <a:solidFill>
                  <a:prstClr val="white"/>
                </a:solidFill>
              </a:rPr>
              <a:t>For it pleased the Father that in him should all </a:t>
            </a:r>
            <a:r>
              <a:rPr lang="en-US" sz="3200" b="1" dirty="0" err="1">
                <a:solidFill>
                  <a:prstClr val="white"/>
                </a:solidFill>
              </a:rPr>
              <a:t>fulness</a:t>
            </a:r>
            <a:r>
              <a:rPr lang="en-US" sz="3200" b="1" dirty="0">
                <a:solidFill>
                  <a:prstClr val="white"/>
                </a:solidFill>
              </a:rPr>
              <a:t> dwell;</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332583" y="2514600"/>
            <a:ext cx="8811417" cy="3539430"/>
          </a:xfrm>
          <a:prstGeom prst="rect">
            <a:avLst/>
          </a:prstGeom>
          <a:noFill/>
        </p:spPr>
        <p:txBody>
          <a:bodyPr wrap="square" rtlCol="0">
            <a:spAutoFit/>
          </a:bodyPr>
          <a:lstStyle/>
          <a:p>
            <a:r>
              <a:rPr lang="en-US" sz="3200" dirty="0">
                <a:solidFill>
                  <a:srgbClr val="FFFF00"/>
                </a:solidFill>
              </a:rPr>
              <a:t>This verse emphasizes the incarnation of </a:t>
            </a:r>
            <a:r>
              <a:rPr lang="en-US" sz="3200" dirty="0">
                <a:solidFill>
                  <a:srgbClr val="FFFF00"/>
                </a:solidFill>
              </a:rPr>
              <a:t>Jesus in </a:t>
            </a:r>
            <a:r>
              <a:rPr lang="en-US" sz="3200" dirty="0">
                <a:solidFill>
                  <a:srgbClr val="FFFF00"/>
                </a:solidFill>
              </a:rPr>
              <a:t>human form. Jesus' birth </a:t>
            </a:r>
            <a:r>
              <a:rPr lang="en-US" sz="3200" dirty="0">
                <a:solidFill>
                  <a:srgbClr val="FFFF00"/>
                </a:solidFill>
              </a:rPr>
              <a:t>and His dwelling with man offered </a:t>
            </a:r>
            <a:r>
              <a:rPr lang="en-US" sz="3200" dirty="0">
                <a:solidFill>
                  <a:srgbClr val="FFFF00"/>
                </a:solidFill>
              </a:rPr>
              <a:t>a personal connection to fulfill the prophecies </a:t>
            </a:r>
            <a:r>
              <a:rPr lang="en-US" sz="3200" dirty="0">
                <a:solidFill>
                  <a:srgbClr val="FFFF00"/>
                </a:solidFill>
              </a:rPr>
              <a:t>of                                                         Messiah. Jesus </a:t>
            </a:r>
            <a:r>
              <a:rPr lang="en-US" sz="3200" dirty="0">
                <a:solidFill>
                  <a:srgbClr val="FFFF00"/>
                </a:solidFill>
              </a:rPr>
              <a:t>Christ </a:t>
            </a:r>
            <a:r>
              <a:rPr lang="en-US" sz="3200" dirty="0">
                <a:solidFill>
                  <a:srgbClr val="FFFF00"/>
                </a:solidFill>
              </a:rPr>
              <a:t>                                                                  came to fulfill God’s                                                                 </a:t>
            </a:r>
            <a:r>
              <a:rPr lang="en-US" sz="3200" dirty="0">
                <a:solidFill>
                  <a:srgbClr val="FFFF00"/>
                </a:solidFill>
              </a:rPr>
              <a:t>saving plan.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291" y="4024950"/>
            <a:ext cx="4279813" cy="2833050"/>
          </a:xfrm>
          <a:prstGeom prst="rect">
            <a:avLst/>
          </a:prstGeom>
        </p:spPr>
      </p:pic>
    </p:spTree>
    <p:extLst>
      <p:ext uri="{BB962C8B-B14F-4D97-AF65-F5344CB8AC3E}">
        <p14:creationId xmlns:p14="http://schemas.microsoft.com/office/powerpoint/2010/main" val="39439622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716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676400"/>
            <a:ext cx="8801100" cy="2062103"/>
          </a:xfrm>
          <a:prstGeom prst="rect">
            <a:avLst/>
          </a:prstGeom>
          <a:noFill/>
        </p:spPr>
        <p:txBody>
          <a:bodyPr wrap="square" rtlCol="0">
            <a:spAutoFit/>
          </a:bodyPr>
          <a:lstStyle/>
          <a:p>
            <a:r>
              <a:rPr lang="en-US" sz="3200" b="1" dirty="0">
                <a:solidFill>
                  <a:srgbClr val="0070C0"/>
                </a:solidFill>
              </a:rPr>
              <a:t>1.20 </a:t>
            </a:r>
            <a:r>
              <a:rPr lang="en-US" sz="3200" b="1" dirty="0">
                <a:solidFill>
                  <a:prstClr val="white"/>
                </a:solidFill>
              </a:rPr>
              <a:t>And, having made peace through the blood of his cross, by him to reconcile all things unto himself; by him, I say, whether they be things in earth, or things in heaven.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52400" y="3610865"/>
            <a:ext cx="9073661" cy="3046988"/>
          </a:xfrm>
          <a:prstGeom prst="rect">
            <a:avLst/>
          </a:prstGeom>
          <a:noFill/>
        </p:spPr>
        <p:txBody>
          <a:bodyPr wrap="square" rtlCol="0">
            <a:spAutoFit/>
          </a:bodyPr>
          <a:lstStyle/>
          <a:p>
            <a:r>
              <a:rPr lang="en-US" sz="3200" dirty="0">
                <a:solidFill>
                  <a:srgbClr val="FFFF00"/>
                </a:solidFill>
              </a:rPr>
              <a:t>The </a:t>
            </a:r>
            <a:r>
              <a:rPr lang="en-US" sz="3200" dirty="0">
                <a:solidFill>
                  <a:srgbClr val="FFFF00"/>
                </a:solidFill>
              </a:rPr>
              <a:t>last verse of Paul's praise of Christ </a:t>
            </a:r>
            <a:r>
              <a:rPr lang="en-US" sz="3200" dirty="0">
                <a:solidFill>
                  <a:srgbClr val="FFFF00"/>
                </a:solidFill>
              </a:rPr>
              <a:t>again </a:t>
            </a:r>
            <a:r>
              <a:rPr lang="en-US" sz="3200" dirty="0">
                <a:solidFill>
                  <a:srgbClr val="FFFF00"/>
                </a:solidFill>
              </a:rPr>
              <a:t>emphasizes all that has taken place through Jesus. </a:t>
            </a:r>
            <a:r>
              <a:rPr lang="en-US" sz="3200" dirty="0">
                <a:solidFill>
                  <a:srgbClr val="FFFF00"/>
                </a:solidFill>
              </a:rPr>
              <a:t>Through His death on the cross Jesus </a:t>
            </a:r>
            <a:r>
              <a:rPr lang="en-US" sz="3200" dirty="0">
                <a:solidFill>
                  <a:srgbClr val="FFFF00"/>
                </a:solidFill>
              </a:rPr>
              <a:t>provided reconciliation </a:t>
            </a:r>
            <a:r>
              <a:rPr lang="en-US" sz="3200" dirty="0">
                <a:solidFill>
                  <a:srgbClr val="FFFF00"/>
                </a:solidFill>
              </a:rPr>
              <a:t>in </a:t>
            </a:r>
            <a:r>
              <a:rPr lang="en-US" sz="3200" dirty="0">
                <a:solidFill>
                  <a:srgbClr val="FFFF00"/>
                </a:solidFill>
              </a:rPr>
              <a:t>restoring </a:t>
            </a:r>
            <a:r>
              <a:rPr lang="en-US" sz="3200" dirty="0">
                <a:solidFill>
                  <a:srgbClr val="FFFF00"/>
                </a:solidFill>
              </a:rPr>
              <a:t>men and the </a:t>
            </a:r>
            <a:r>
              <a:rPr lang="en-US" sz="3200" dirty="0">
                <a:solidFill>
                  <a:srgbClr val="FFFF00"/>
                </a:solidFill>
              </a:rPr>
              <a:t>rest of </a:t>
            </a:r>
            <a:r>
              <a:rPr lang="en-US" sz="3200" dirty="0">
                <a:solidFill>
                  <a:srgbClr val="FFFF00"/>
                </a:solidFill>
              </a:rPr>
              <a:t>creation</a:t>
            </a:r>
            <a:r>
              <a:rPr lang="en-US" sz="3200" dirty="0">
                <a:solidFill>
                  <a:srgbClr val="FFFF00"/>
                </a:solidFill>
              </a:rPr>
              <a:t> </a:t>
            </a:r>
            <a:r>
              <a:rPr lang="en-US" sz="3200" dirty="0">
                <a:solidFill>
                  <a:srgbClr val="FFFF00"/>
                </a:solidFill>
              </a:rPr>
              <a:t>to </a:t>
            </a:r>
            <a:r>
              <a:rPr lang="en-US" sz="3200" dirty="0">
                <a:solidFill>
                  <a:srgbClr val="FFFF00"/>
                </a:solidFill>
              </a:rPr>
              <a:t>God. Paul </a:t>
            </a:r>
            <a:r>
              <a:rPr lang="en-US" sz="3200" dirty="0">
                <a:solidFill>
                  <a:srgbClr val="FFFF00"/>
                </a:solidFill>
              </a:rPr>
              <a:t>uses </a:t>
            </a:r>
            <a:r>
              <a:rPr lang="en-US" sz="3200" dirty="0">
                <a:solidFill>
                  <a:srgbClr val="FFFF00"/>
                </a:solidFill>
              </a:rPr>
              <a:t>the phrase "things in earth, or things in heaven" to show </a:t>
            </a:r>
            <a:r>
              <a:rPr lang="en-US" sz="3200" dirty="0">
                <a:solidFill>
                  <a:srgbClr val="FFFF00"/>
                </a:solidFill>
              </a:rPr>
              <a:t>the</a:t>
            </a:r>
            <a:endParaRPr lang="en-US" sz="3200" dirty="0">
              <a:solidFill>
                <a:srgbClr val="FFFF00"/>
              </a:solidFill>
            </a:endParaRPr>
          </a:p>
        </p:txBody>
      </p:sp>
    </p:spTree>
    <p:extLst>
      <p:ext uri="{BB962C8B-B14F-4D97-AF65-F5344CB8AC3E}">
        <p14:creationId xmlns:p14="http://schemas.microsoft.com/office/powerpoint/2010/main" val="9621055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716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70339" y="1600200"/>
            <a:ext cx="9073661" cy="1077218"/>
          </a:xfrm>
          <a:prstGeom prst="rect">
            <a:avLst/>
          </a:prstGeom>
          <a:noFill/>
        </p:spPr>
        <p:txBody>
          <a:bodyPr wrap="square" rtlCol="0">
            <a:spAutoFit/>
          </a:bodyPr>
          <a:lstStyle/>
          <a:p>
            <a:r>
              <a:rPr lang="en-US" sz="3200" dirty="0">
                <a:solidFill>
                  <a:srgbClr val="FFFF00"/>
                </a:solidFill>
              </a:rPr>
              <a:t>amazing </a:t>
            </a:r>
            <a:r>
              <a:rPr lang="en-US" sz="3200" dirty="0">
                <a:solidFill>
                  <a:srgbClr val="FFFF00"/>
                </a:solidFill>
              </a:rPr>
              <a:t>extent to which God has provided for 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236" y="2387622"/>
            <a:ext cx="5467865" cy="4100899"/>
          </a:xfrm>
          <a:prstGeom prst="rect">
            <a:avLst/>
          </a:prstGeom>
        </p:spPr>
      </p:pic>
    </p:spTree>
    <p:extLst>
      <p:ext uri="{BB962C8B-B14F-4D97-AF65-F5344CB8AC3E}">
        <p14:creationId xmlns:p14="http://schemas.microsoft.com/office/powerpoint/2010/main" val="40945855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75492" y="1630740"/>
            <a:ext cx="8801100" cy="1569660"/>
          </a:xfrm>
          <a:prstGeom prst="rect">
            <a:avLst/>
          </a:prstGeom>
          <a:noFill/>
        </p:spPr>
        <p:txBody>
          <a:bodyPr wrap="square" rtlCol="0">
            <a:spAutoFit/>
          </a:bodyPr>
          <a:lstStyle/>
          <a:p>
            <a:r>
              <a:rPr lang="en-US" sz="3200" b="1" dirty="0">
                <a:solidFill>
                  <a:srgbClr val="0070C0"/>
                </a:solidFill>
              </a:rPr>
              <a:t>1.21 </a:t>
            </a:r>
            <a:r>
              <a:rPr lang="en-US" sz="3200" b="1" dirty="0">
                <a:solidFill>
                  <a:prstClr val="white"/>
                </a:solidFill>
              </a:rPr>
              <a:t>And you, that were sometime alienated and enemies in your mind by wicked works, yet now hath he </a:t>
            </a:r>
            <a:r>
              <a:rPr lang="en-US" sz="3200" b="1" dirty="0">
                <a:solidFill>
                  <a:prstClr val="white"/>
                </a:solidFill>
              </a:rPr>
              <a:t>reconciled.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75492" y="3048000"/>
            <a:ext cx="8915400" cy="3539430"/>
          </a:xfrm>
          <a:prstGeom prst="rect">
            <a:avLst/>
          </a:prstGeom>
          <a:noFill/>
        </p:spPr>
        <p:txBody>
          <a:bodyPr wrap="square" rtlCol="0">
            <a:spAutoFit/>
          </a:bodyPr>
          <a:lstStyle/>
          <a:p>
            <a:r>
              <a:rPr lang="en-US" sz="3200" dirty="0">
                <a:solidFill>
                  <a:srgbClr val="FFFF00"/>
                </a:solidFill>
              </a:rPr>
              <a:t>This verse is the first of three (Colossians 1:21–23) </a:t>
            </a:r>
            <a:r>
              <a:rPr lang="en-US" sz="3200" dirty="0">
                <a:solidFill>
                  <a:srgbClr val="FFFF00"/>
                </a:solidFill>
              </a:rPr>
              <a:t>where Paul speaks directly to the Colossian </a:t>
            </a:r>
            <a:r>
              <a:rPr lang="en-US" sz="3200" dirty="0">
                <a:solidFill>
                  <a:srgbClr val="FFFF00"/>
                </a:solidFill>
              </a:rPr>
              <a:t>Christians. </a:t>
            </a:r>
            <a:r>
              <a:rPr lang="en-US" sz="3200" dirty="0">
                <a:solidFill>
                  <a:srgbClr val="FFFF00"/>
                </a:solidFill>
              </a:rPr>
              <a:t>Three </a:t>
            </a:r>
            <a:r>
              <a:rPr lang="en-US" sz="3200" dirty="0">
                <a:solidFill>
                  <a:srgbClr val="FFFF00"/>
                </a:solidFill>
              </a:rPr>
              <a:t>traits of the Colossians' prior lives are revealed in this </a:t>
            </a:r>
            <a:r>
              <a:rPr lang="en-US" sz="3200" dirty="0">
                <a:solidFill>
                  <a:srgbClr val="FFFF00"/>
                </a:solidFill>
              </a:rPr>
              <a:t>verse. </a:t>
            </a:r>
            <a:r>
              <a:rPr lang="en-US" sz="3200" dirty="0">
                <a:solidFill>
                  <a:srgbClr val="FFFF00"/>
                </a:solidFill>
              </a:rPr>
              <a:t>First, as unbelievers, they were "alienated." In other words, they were separated from God and did not belong to His family. Second, they </a:t>
            </a:r>
            <a:r>
              <a:rPr lang="en-US" sz="3200" dirty="0">
                <a:solidFill>
                  <a:srgbClr val="FFFF00"/>
                </a:solidFill>
              </a:rPr>
              <a:t>lacked</a:t>
            </a:r>
            <a:endParaRPr lang="en-US" sz="3200" dirty="0">
              <a:solidFill>
                <a:srgbClr val="FFFF00"/>
              </a:solidFill>
            </a:endParaRPr>
          </a:p>
        </p:txBody>
      </p:sp>
    </p:spTree>
    <p:extLst>
      <p:ext uri="{BB962C8B-B14F-4D97-AF65-F5344CB8AC3E}">
        <p14:creationId xmlns:p14="http://schemas.microsoft.com/office/powerpoint/2010/main" val="14812847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954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8600" y="1676400"/>
            <a:ext cx="8915400" cy="2554545"/>
          </a:xfrm>
          <a:prstGeom prst="rect">
            <a:avLst/>
          </a:prstGeom>
          <a:noFill/>
        </p:spPr>
        <p:txBody>
          <a:bodyPr wrap="square" rtlCol="0">
            <a:spAutoFit/>
          </a:bodyPr>
          <a:lstStyle/>
          <a:p>
            <a:r>
              <a:rPr lang="en-US" sz="3200" dirty="0">
                <a:solidFill>
                  <a:srgbClr val="FFFF00"/>
                </a:solidFill>
              </a:rPr>
              <a:t>knowledge </a:t>
            </a:r>
            <a:r>
              <a:rPr lang="en-US" sz="3200" dirty="0">
                <a:solidFill>
                  <a:srgbClr val="FFFF00"/>
                </a:solidFill>
              </a:rPr>
              <a:t>of God, and in fact stood opposed to Him. Third, not belonging to God and opposing Him led to evil actions. This sinful condition stands as the backdrop of the message of hope Paul proclaims for their lives in the next verse.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230945"/>
            <a:ext cx="4563223" cy="244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9337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0292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28600" y="674366"/>
            <a:ext cx="8915400" cy="6001643"/>
          </a:xfrm>
          <a:prstGeom prst="rect">
            <a:avLst/>
          </a:prstGeom>
          <a:noFill/>
        </p:spPr>
        <p:txBody>
          <a:bodyPr wrap="square" rtlCol="0">
            <a:spAutoFit/>
          </a:bodyPr>
          <a:lstStyle/>
          <a:p>
            <a:r>
              <a:rPr lang="en-US" sz="3200" dirty="0">
                <a:solidFill>
                  <a:prstClr val="white"/>
                </a:solidFill>
              </a:rPr>
              <a:t>This epistle was written to the faithful Saints in Colossae, a site in modern-day </a:t>
            </a:r>
            <a:r>
              <a:rPr lang="en-US" sz="3200" dirty="0">
                <a:solidFill>
                  <a:prstClr val="white"/>
                </a:solidFill>
              </a:rPr>
              <a:t>Turkey located  </a:t>
            </a:r>
            <a:r>
              <a:rPr lang="en-US" sz="3200" dirty="0">
                <a:solidFill>
                  <a:prstClr val="white"/>
                </a:solidFill>
              </a:rPr>
              <a:t>close to the city of </a:t>
            </a:r>
            <a:r>
              <a:rPr lang="en-US" sz="3200" dirty="0">
                <a:solidFill>
                  <a:prstClr val="white"/>
                </a:solidFill>
              </a:rPr>
              <a:t>Laodicea. Paul </a:t>
            </a:r>
            <a:r>
              <a:rPr lang="en-US" sz="3200" dirty="0">
                <a:solidFill>
                  <a:prstClr val="white"/>
                </a:solidFill>
              </a:rPr>
              <a:t>wrote this epistle </a:t>
            </a:r>
            <a:r>
              <a:rPr lang="en-US" sz="3200" dirty="0">
                <a:solidFill>
                  <a:prstClr val="white"/>
                </a:solidFill>
              </a:rPr>
              <a:t>after </a:t>
            </a:r>
            <a:r>
              <a:rPr lang="en-US" sz="3200" dirty="0">
                <a:solidFill>
                  <a:prstClr val="white"/>
                </a:solidFill>
              </a:rPr>
              <a:t>he was visited by </a:t>
            </a:r>
            <a:r>
              <a:rPr lang="en-US" sz="3200" dirty="0" err="1">
                <a:solidFill>
                  <a:prstClr val="white"/>
                </a:solidFill>
              </a:rPr>
              <a:t>Epaphras</a:t>
            </a:r>
            <a:r>
              <a:rPr lang="en-US" sz="3200" dirty="0">
                <a:solidFill>
                  <a:prstClr val="white"/>
                </a:solidFill>
              </a:rPr>
              <a:t>, the evangelist of the Church in </a:t>
            </a:r>
            <a:r>
              <a:rPr lang="en-US" sz="3200" dirty="0">
                <a:solidFill>
                  <a:prstClr val="white"/>
                </a:solidFill>
              </a:rPr>
              <a:t>Colossae who is credited </a:t>
            </a:r>
            <a:r>
              <a:rPr lang="en-US" sz="3200" dirty="0">
                <a:solidFill>
                  <a:prstClr val="white"/>
                </a:solidFill>
              </a:rPr>
              <a:t>with reaching this city with the gospel . </a:t>
            </a:r>
            <a:r>
              <a:rPr lang="en-US" sz="3200" dirty="0" err="1">
                <a:solidFill>
                  <a:prstClr val="white"/>
                </a:solidFill>
              </a:rPr>
              <a:t>Epaphras</a:t>
            </a:r>
            <a:r>
              <a:rPr lang="en-US" sz="3200" dirty="0">
                <a:solidFill>
                  <a:prstClr val="white"/>
                </a:solidFill>
              </a:rPr>
              <a:t> told Paul that the Colossians were falling into serious error—they thought they were better than other people because they carefully observed certain external </a:t>
            </a:r>
            <a:r>
              <a:rPr lang="en-US" sz="3200" dirty="0">
                <a:solidFill>
                  <a:prstClr val="white"/>
                </a:solidFill>
              </a:rPr>
              <a:t>ordinances, </a:t>
            </a:r>
            <a:r>
              <a:rPr lang="en-US" sz="3200" dirty="0">
                <a:solidFill>
                  <a:prstClr val="white"/>
                </a:solidFill>
              </a:rPr>
              <a:t>denied themselves certain physical wants, and worshiped </a:t>
            </a:r>
            <a:r>
              <a:rPr lang="en-US" sz="3200" dirty="0">
                <a:solidFill>
                  <a:prstClr val="white"/>
                </a:solidFill>
              </a:rPr>
              <a:t>angels. </a:t>
            </a:r>
            <a:r>
              <a:rPr lang="en-US" sz="3200" dirty="0">
                <a:solidFill>
                  <a:prstClr val="white"/>
                </a:solidFill>
              </a:rPr>
              <a:t>These practices made </a:t>
            </a:r>
            <a:r>
              <a:rPr lang="en-US" sz="3200" dirty="0">
                <a:solidFill>
                  <a:prstClr val="white"/>
                </a:solidFill>
              </a:rPr>
              <a:t>the</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4</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Tree>
    <p:extLst>
      <p:ext uri="{BB962C8B-B14F-4D97-AF65-F5344CB8AC3E}">
        <p14:creationId xmlns:p14="http://schemas.microsoft.com/office/powerpoint/2010/main" val="26612847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192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524000"/>
            <a:ext cx="8801100" cy="1569660"/>
          </a:xfrm>
          <a:prstGeom prst="rect">
            <a:avLst/>
          </a:prstGeom>
          <a:noFill/>
        </p:spPr>
        <p:txBody>
          <a:bodyPr wrap="square" rtlCol="0">
            <a:spAutoFit/>
          </a:bodyPr>
          <a:lstStyle/>
          <a:p>
            <a:r>
              <a:rPr lang="en-US" sz="3200" b="1" dirty="0">
                <a:solidFill>
                  <a:srgbClr val="0070C0"/>
                </a:solidFill>
              </a:rPr>
              <a:t>1.22 </a:t>
            </a:r>
            <a:r>
              <a:rPr lang="en-US" sz="3200" b="1" dirty="0">
                <a:solidFill>
                  <a:prstClr val="white"/>
                </a:solidFill>
              </a:rPr>
              <a:t>In the body of his flesh through death, to present you holy and </a:t>
            </a:r>
            <a:r>
              <a:rPr lang="en-US" sz="3200" b="1" dirty="0" err="1">
                <a:solidFill>
                  <a:prstClr val="white"/>
                </a:solidFill>
              </a:rPr>
              <a:t>unblameable</a:t>
            </a:r>
            <a:r>
              <a:rPr lang="en-US" sz="3200" b="1" dirty="0">
                <a:solidFill>
                  <a:prstClr val="white"/>
                </a:solidFill>
              </a:rPr>
              <a:t> and </a:t>
            </a:r>
            <a:r>
              <a:rPr lang="en-US" sz="3200" b="1" dirty="0" err="1">
                <a:solidFill>
                  <a:prstClr val="white"/>
                </a:solidFill>
              </a:rPr>
              <a:t>unreproveable</a:t>
            </a:r>
            <a:r>
              <a:rPr lang="en-US" sz="3200" b="1" dirty="0">
                <a:solidFill>
                  <a:prstClr val="white"/>
                </a:solidFill>
              </a:rPr>
              <a:t> in his sight: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81354" y="2971800"/>
            <a:ext cx="8915400" cy="3539430"/>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emphasized the blood and the </a:t>
            </a:r>
            <a:r>
              <a:rPr lang="en-US" sz="3200" dirty="0">
                <a:solidFill>
                  <a:srgbClr val="FFFF00"/>
                </a:solidFill>
              </a:rPr>
              <a:t>cross and the sacrificial act. Three </a:t>
            </a:r>
            <a:r>
              <a:rPr lang="en-US" sz="3200" dirty="0">
                <a:solidFill>
                  <a:srgbClr val="FFFF00"/>
                </a:solidFill>
              </a:rPr>
              <a:t>reasons are given for Jesus to suffer </a:t>
            </a:r>
            <a:r>
              <a:rPr lang="en-US" sz="3200" dirty="0">
                <a:solidFill>
                  <a:srgbClr val="FFFF00"/>
                </a:solidFill>
              </a:rPr>
              <a:t>and die. 1) </a:t>
            </a:r>
            <a:r>
              <a:rPr lang="en-US" sz="3200" dirty="0">
                <a:solidFill>
                  <a:srgbClr val="FFFF00"/>
                </a:solidFill>
              </a:rPr>
              <a:t>Jesus died to present </a:t>
            </a:r>
            <a:r>
              <a:rPr lang="en-US" sz="3200" dirty="0">
                <a:solidFill>
                  <a:srgbClr val="FFFF00"/>
                </a:solidFill>
              </a:rPr>
              <a:t>us” holy”, </a:t>
            </a:r>
            <a:r>
              <a:rPr lang="en-US" sz="3200" dirty="0">
                <a:solidFill>
                  <a:srgbClr val="FFFF00"/>
                </a:solidFill>
              </a:rPr>
              <a:t>which means "set apart." We cannot be holy without His sacrifice on our behalf. </a:t>
            </a:r>
            <a:r>
              <a:rPr lang="en-US" sz="3200" dirty="0">
                <a:solidFill>
                  <a:srgbClr val="FFFF00"/>
                </a:solidFill>
              </a:rPr>
              <a:t>2) </a:t>
            </a:r>
            <a:r>
              <a:rPr lang="en-US" sz="3200" dirty="0">
                <a:solidFill>
                  <a:srgbClr val="FFFF00"/>
                </a:solidFill>
              </a:rPr>
              <a:t>Jesus died so we could be blameless. While we will still sin in this life, </a:t>
            </a:r>
            <a:r>
              <a:rPr lang="en-US" sz="3200" dirty="0">
                <a:solidFill>
                  <a:srgbClr val="FFFF00"/>
                </a:solidFill>
              </a:rPr>
              <a:t>His sacrifice provides</a:t>
            </a:r>
            <a:endParaRPr lang="en-US" sz="3200" dirty="0">
              <a:solidFill>
                <a:srgbClr val="FFFF00"/>
              </a:solidFill>
            </a:endParaRPr>
          </a:p>
        </p:txBody>
      </p:sp>
    </p:spTree>
    <p:extLst>
      <p:ext uri="{BB962C8B-B14F-4D97-AF65-F5344CB8AC3E}">
        <p14:creationId xmlns:p14="http://schemas.microsoft.com/office/powerpoint/2010/main" val="41901693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2192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94896" y="1522283"/>
            <a:ext cx="8915400" cy="3539430"/>
          </a:xfrm>
          <a:prstGeom prst="rect">
            <a:avLst/>
          </a:prstGeom>
          <a:noFill/>
        </p:spPr>
        <p:txBody>
          <a:bodyPr wrap="square" rtlCol="0">
            <a:spAutoFit/>
          </a:bodyPr>
          <a:lstStyle/>
          <a:p>
            <a:r>
              <a:rPr lang="en-US" sz="3200" dirty="0">
                <a:solidFill>
                  <a:srgbClr val="FFFF00"/>
                </a:solidFill>
              </a:rPr>
              <a:t>forgiveness </a:t>
            </a:r>
            <a:r>
              <a:rPr lang="en-US" sz="3200" dirty="0">
                <a:solidFill>
                  <a:srgbClr val="FFFF00"/>
                </a:solidFill>
              </a:rPr>
              <a:t>of </a:t>
            </a:r>
            <a:r>
              <a:rPr lang="en-US" sz="3200" dirty="0">
                <a:solidFill>
                  <a:srgbClr val="FFFF00"/>
                </a:solidFill>
              </a:rPr>
              <a:t>our sins (</a:t>
            </a:r>
            <a:r>
              <a:rPr lang="en-US" sz="3200" dirty="0">
                <a:solidFill>
                  <a:prstClr val="white"/>
                </a:solidFill>
              </a:rPr>
              <a:t>1 John 1:8–9</a:t>
            </a:r>
            <a:r>
              <a:rPr lang="en-US" sz="3200" dirty="0">
                <a:solidFill>
                  <a:srgbClr val="FFFF00"/>
                </a:solidFill>
              </a:rPr>
              <a:t>). </a:t>
            </a:r>
            <a:r>
              <a:rPr lang="en-US" sz="3200" dirty="0">
                <a:solidFill>
                  <a:srgbClr val="FFFF00"/>
                </a:solidFill>
              </a:rPr>
              <a:t>3) </a:t>
            </a:r>
            <a:r>
              <a:rPr lang="en-US" sz="3200" dirty="0">
                <a:solidFill>
                  <a:srgbClr val="FFFF00"/>
                </a:solidFill>
              </a:rPr>
              <a:t>Jesus died so we could be above </a:t>
            </a:r>
            <a:r>
              <a:rPr lang="en-US" sz="3200" dirty="0">
                <a:solidFill>
                  <a:srgbClr val="FFFF00"/>
                </a:solidFill>
              </a:rPr>
              <a:t>reproach in </a:t>
            </a:r>
            <a:r>
              <a:rPr lang="en-US" sz="3200" dirty="0">
                <a:solidFill>
                  <a:srgbClr val="FFFF00"/>
                </a:solidFill>
              </a:rPr>
              <a:t>an eternal sense, based on what Christ has done, not our human efforts. The sacrifice of Jesus </a:t>
            </a:r>
            <a:r>
              <a:rPr lang="en-US" sz="3200" dirty="0">
                <a:solidFill>
                  <a:srgbClr val="FFFF00"/>
                </a:solidFill>
              </a:rPr>
              <a:t>makes us </a:t>
            </a:r>
            <a:r>
              <a:rPr lang="en-US" sz="3200" dirty="0">
                <a:solidFill>
                  <a:srgbClr val="FFFF00"/>
                </a:solidFill>
              </a:rPr>
              <a:t>right </a:t>
            </a:r>
            <a:r>
              <a:rPr lang="en-US" sz="3200" dirty="0">
                <a:solidFill>
                  <a:srgbClr val="FFFF00"/>
                </a:solidFill>
              </a:rPr>
              <a:t>with                                                       God, something only                                                                   He can </a:t>
            </a:r>
            <a:r>
              <a:rPr lang="en-US" sz="3200" dirty="0">
                <a:solidFill>
                  <a:srgbClr val="FFFF00"/>
                </a:solidFill>
              </a:rPr>
              <a:t>provide</a:t>
            </a:r>
            <a:r>
              <a:rPr lang="en-US" sz="3200" dirty="0">
                <a:solidFill>
                  <a:srgbClr val="FFFF00"/>
                </a:solidFill>
              </a:rPr>
              <a:t>.</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314" y="3522869"/>
            <a:ext cx="4737286" cy="3077688"/>
          </a:xfrm>
          <a:prstGeom prst="rect">
            <a:avLst/>
          </a:prstGeom>
        </p:spPr>
      </p:pic>
    </p:spTree>
    <p:extLst>
      <p:ext uri="{BB962C8B-B14F-4D97-AF65-F5344CB8AC3E}">
        <p14:creationId xmlns:p14="http://schemas.microsoft.com/office/powerpoint/2010/main" val="31835077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716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46184" y="1676400"/>
            <a:ext cx="8801100" cy="2554545"/>
          </a:xfrm>
          <a:prstGeom prst="rect">
            <a:avLst/>
          </a:prstGeom>
          <a:noFill/>
        </p:spPr>
        <p:txBody>
          <a:bodyPr wrap="square" rtlCol="0">
            <a:spAutoFit/>
          </a:bodyPr>
          <a:lstStyle/>
          <a:p>
            <a:r>
              <a:rPr lang="en-US" sz="3200" b="1" dirty="0">
                <a:solidFill>
                  <a:srgbClr val="0070C0"/>
                </a:solidFill>
              </a:rPr>
              <a:t>1.23 </a:t>
            </a:r>
            <a:r>
              <a:rPr lang="en-US" sz="3200" b="1" dirty="0">
                <a:solidFill>
                  <a:prstClr val="white"/>
                </a:solidFill>
              </a:rPr>
              <a:t>If ye continue in the faith grounded and settled, and be not moved away from the hope of the gospel, which ye have heard, and which was preached to every creature which is under heaven; whereof I Paul am made a minister;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4120892"/>
            <a:ext cx="8974015" cy="2554545"/>
          </a:xfrm>
          <a:prstGeom prst="rect">
            <a:avLst/>
          </a:prstGeom>
          <a:noFill/>
        </p:spPr>
        <p:txBody>
          <a:bodyPr wrap="square" rtlCol="0">
            <a:spAutoFit/>
          </a:bodyPr>
          <a:lstStyle/>
          <a:p>
            <a:r>
              <a:rPr lang="en-US" sz="3200" dirty="0">
                <a:solidFill>
                  <a:srgbClr val="FFFF00"/>
                </a:solidFill>
              </a:rPr>
              <a:t>In the beginning of the verse Paul gives </a:t>
            </a:r>
            <a:r>
              <a:rPr lang="en-US" sz="3200" dirty="0">
                <a:solidFill>
                  <a:srgbClr val="FFFF00"/>
                </a:solidFill>
              </a:rPr>
              <a:t>four marks </a:t>
            </a:r>
            <a:r>
              <a:rPr lang="en-US" sz="3200" dirty="0">
                <a:solidFill>
                  <a:srgbClr val="FFFF00"/>
                </a:solidFill>
              </a:rPr>
              <a:t>of </a:t>
            </a:r>
            <a:r>
              <a:rPr lang="en-US" sz="3200" dirty="0">
                <a:solidFill>
                  <a:srgbClr val="FFFF00"/>
                </a:solidFill>
              </a:rPr>
              <a:t>legitimate believers, </a:t>
            </a:r>
            <a:r>
              <a:rPr lang="en-US" sz="3200" dirty="0">
                <a:solidFill>
                  <a:srgbClr val="FFFF00"/>
                </a:solidFill>
              </a:rPr>
              <a:t>1) </a:t>
            </a:r>
            <a:r>
              <a:rPr lang="en-US" sz="3200" dirty="0">
                <a:solidFill>
                  <a:srgbClr val="FFFF00"/>
                </a:solidFill>
              </a:rPr>
              <a:t>continuing in the </a:t>
            </a:r>
            <a:r>
              <a:rPr lang="en-US" sz="3200" dirty="0">
                <a:solidFill>
                  <a:srgbClr val="FFFF00"/>
                </a:solidFill>
              </a:rPr>
              <a:t>faith 2) </a:t>
            </a:r>
            <a:r>
              <a:rPr lang="en-US" sz="3200" dirty="0">
                <a:solidFill>
                  <a:srgbClr val="FFFF00"/>
                </a:solidFill>
              </a:rPr>
              <a:t>being </a:t>
            </a:r>
            <a:r>
              <a:rPr lang="en-US" sz="3200" dirty="0">
                <a:solidFill>
                  <a:srgbClr val="FFFF00"/>
                </a:solidFill>
              </a:rPr>
              <a:t>grounded(stable) 3) </a:t>
            </a:r>
            <a:r>
              <a:rPr lang="en-US" sz="3200" dirty="0">
                <a:solidFill>
                  <a:srgbClr val="FFFF00"/>
                </a:solidFill>
              </a:rPr>
              <a:t>being </a:t>
            </a:r>
            <a:r>
              <a:rPr lang="en-US" sz="3200" dirty="0">
                <a:solidFill>
                  <a:srgbClr val="FFFF00"/>
                </a:solidFill>
              </a:rPr>
              <a:t>settled(steadfast) 4) </a:t>
            </a:r>
            <a:r>
              <a:rPr lang="en-US" sz="3200" dirty="0">
                <a:solidFill>
                  <a:srgbClr val="FFFF00"/>
                </a:solidFill>
              </a:rPr>
              <a:t>not </a:t>
            </a:r>
            <a:r>
              <a:rPr lang="en-US" sz="3200" dirty="0">
                <a:solidFill>
                  <a:srgbClr val="FFFF00"/>
                </a:solidFill>
              </a:rPr>
              <a:t>moved away(shifting) </a:t>
            </a:r>
            <a:r>
              <a:rPr lang="en-US" sz="3200" dirty="0">
                <a:solidFill>
                  <a:srgbClr val="FFFF00"/>
                </a:solidFill>
              </a:rPr>
              <a:t>from the hope of the </a:t>
            </a:r>
            <a:r>
              <a:rPr lang="en-US" sz="3200" dirty="0">
                <a:solidFill>
                  <a:srgbClr val="FFFF00"/>
                </a:solidFill>
              </a:rPr>
              <a:t>gospel. The end of the</a:t>
            </a:r>
            <a:endParaRPr lang="en-US" sz="3200" dirty="0">
              <a:solidFill>
                <a:srgbClr val="FFFF00"/>
              </a:solidFill>
            </a:endParaRPr>
          </a:p>
        </p:txBody>
      </p:sp>
    </p:spTree>
    <p:extLst>
      <p:ext uri="{BB962C8B-B14F-4D97-AF65-F5344CB8AC3E}">
        <p14:creationId xmlns:p14="http://schemas.microsoft.com/office/powerpoint/2010/main" val="337326578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371600"/>
          </a:xfrm>
        </p:spPr>
        <p:txBody>
          <a:bodyPr>
            <a:noAutofit/>
          </a:bodyPr>
          <a:lstStyle/>
          <a:p>
            <a:r>
              <a:rPr lang="en-US" sz="3600" dirty="0"/>
              <a:t>COLOSSIANS 1:18-23 THE PREEMINENCE OF CHRIST IN REDEMPTION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69985" y="1595102"/>
            <a:ext cx="8974015" cy="2062103"/>
          </a:xfrm>
          <a:prstGeom prst="rect">
            <a:avLst/>
          </a:prstGeom>
          <a:noFill/>
        </p:spPr>
        <p:txBody>
          <a:bodyPr wrap="square" rtlCol="0">
            <a:spAutoFit/>
          </a:bodyPr>
          <a:lstStyle/>
          <a:p>
            <a:r>
              <a:rPr lang="en-US" sz="3200" dirty="0">
                <a:solidFill>
                  <a:srgbClr val="FFFF00"/>
                </a:solidFill>
              </a:rPr>
              <a:t>verse </a:t>
            </a:r>
            <a:r>
              <a:rPr lang="en-US" sz="3200" dirty="0">
                <a:solidFill>
                  <a:srgbClr val="FFFF00"/>
                </a:solidFill>
              </a:rPr>
              <a:t>notes two important concepts. </a:t>
            </a:r>
            <a:r>
              <a:rPr lang="en-US" sz="3200" dirty="0">
                <a:solidFill>
                  <a:srgbClr val="FFFF00"/>
                </a:solidFill>
              </a:rPr>
              <a:t>Paul </a:t>
            </a:r>
            <a:r>
              <a:rPr lang="en-US" sz="3200" dirty="0">
                <a:solidFill>
                  <a:srgbClr val="FFFF00"/>
                </a:solidFill>
              </a:rPr>
              <a:t>refers to the wide spread of the gospel </a:t>
            </a:r>
            <a:r>
              <a:rPr lang="en-US" sz="3200" dirty="0">
                <a:solidFill>
                  <a:srgbClr val="FFFF00"/>
                </a:solidFill>
              </a:rPr>
              <a:t>message</a:t>
            </a:r>
            <a:r>
              <a:rPr lang="en-US" sz="3200" dirty="0">
                <a:solidFill>
                  <a:srgbClr val="FFFF00"/>
                </a:solidFill>
              </a:rPr>
              <a:t> </a:t>
            </a:r>
            <a:r>
              <a:rPr lang="en-US" sz="3200" dirty="0">
                <a:solidFill>
                  <a:srgbClr val="FFFF00"/>
                </a:solidFill>
              </a:rPr>
              <a:t>and </a:t>
            </a:r>
            <a:r>
              <a:rPr lang="en-US" sz="3200" dirty="0">
                <a:solidFill>
                  <a:srgbClr val="FFFF00"/>
                </a:solidFill>
              </a:rPr>
              <a:t>states he is a minister of the </a:t>
            </a:r>
            <a:r>
              <a:rPr lang="en-US" sz="3200" dirty="0">
                <a:solidFill>
                  <a:srgbClr val="FFFF00"/>
                </a:solidFill>
              </a:rPr>
              <a:t>gospel, to emphasize a </a:t>
            </a:r>
            <a:r>
              <a:rPr lang="en-US" sz="3200" dirty="0">
                <a:solidFill>
                  <a:srgbClr val="FFFF00"/>
                </a:solidFill>
              </a:rPr>
              <a:t>servant </a:t>
            </a:r>
            <a:r>
              <a:rPr lang="en-US" sz="3200" dirty="0">
                <a:solidFill>
                  <a:srgbClr val="FFFF00"/>
                </a:solidFill>
              </a:rPr>
              <a:t>of The Lord.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323" y="3563578"/>
            <a:ext cx="4353338" cy="3281912"/>
          </a:xfrm>
          <a:prstGeom prst="rect">
            <a:avLst/>
          </a:prstGeom>
        </p:spPr>
      </p:pic>
    </p:spTree>
    <p:extLst>
      <p:ext uri="{BB962C8B-B14F-4D97-AF65-F5344CB8AC3E}">
        <p14:creationId xmlns:p14="http://schemas.microsoft.com/office/powerpoint/2010/main" val="23431990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838200"/>
          </a:xfrm>
        </p:spPr>
        <p:txBody>
          <a:bodyPr>
            <a:noAutofit/>
          </a:bodyPr>
          <a:lstStyle/>
          <a:p>
            <a:r>
              <a:rPr lang="en-US" sz="3600" dirty="0"/>
              <a:t>COLOSSIANS 1:24-29 THE APOSTLE OF CHRIST PAUL'S SERVICE</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1.24 </a:t>
            </a:r>
            <a:r>
              <a:rPr lang="en-US" sz="3200" b="1" dirty="0">
                <a:solidFill>
                  <a:prstClr val="white"/>
                </a:solidFill>
              </a:rPr>
              <a:t>Who now rejoice in my sufferings for you, and fill up that which is behind of the afflictions of Christ in my flesh for his body's sake, which is the church: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7" y="2971800"/>
            <a:ext cx="8801100" cy="3046988"/>
          </a:xfrm>
          <a:prstGeom prst="rect">
            <a:avLst/>
          </a:prstGeom>
          <a:noFill/>
        </p:spPr>
        <p:txBody>
          <a:bodyPr wrap="square" rtlCol="0">
            <a:spAutoFit/>
          </a:bodyPr>
          <a:lstStyle/>
          <a:p>
            <a:r>
              <a:rPr lang="en-US" sz="3200" dirty="0">
                <a:solidFill>
                  <a:srgbClr val="FFFF00"/>
                </a:solidFill>
              </a:rPr>
              <a:t>This verse emphasizes Paul's sufferings. </a:t>
            </a:r>
            <a:r>
              <a:rPr lang="en-US" sz="3200" dirty="0">
                <a:solidFill>
                  <a:srgbClr val="FFFF00"/>
                </a:solidFill>
              </a:rPr>
              <a:t>Writing from Roman house arrest, he declares that he can still rejoice, even though he is under hardship. Paul considers his afflictions a service, one which Christ left for His followers to fulfill.</a:t>
            </a:r>
            <a:endParaRPr lang="en-US" sz="3200" dirty="0">
              <a:solidFill>
                <a:srgbClr val="FFFF00"/>
              </a:solidFill>
            </a:endParaRPr>
          </a:p>
        </p:txBody>
      </p:sp>
    </p:spTree>
    <p:extLst>
      <p:ext uri="{BB962C8B-B14F-4D97-AF65-F5344CB8AC3E}">
        <p14:creationId xmlns:p14="http://schemas.microsoft.com/office/powerpoint/2010/main" val="32110504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838200"/>
          </a:xfrm>
        </p:spPr>
        <p:txBody>
          <a:bodyPr>
            <a:noAutofit/>
          </a:bodyPr>
          <a:lstStyle/>
          <a:p>
            <a:r>
              <a:rPr lang="en-US" sz="3600" dirty="0"/>
              <a:t>COLOSSIANS 1:24-29 THE APOSTLE OF CHRIST PAUL'S SERVICE</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896" y="1293038"/>
            <a:ext cx="7176532" cy="538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5676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801100" cy="838200"/>
          </a:xfrm>
        </p:spPr>
        <p:txBody>
          <a:bodyPr>
            <a:noAutofit/>
          </a:bodyPr>
          <a:lstStyle/>
          <a:p>
            <a:r>
              <a:rPr lang="en-US" sz="3600" dirty="0"/>
              <a:t>COLOSSIANS 1:24-29 THE APOSTLE OF CHRIST PAUL'S </a:t>
            </a:r>
            <a:r>
              <a:rPr lang="en-US" sz="3600" dirty="0" smtClean="0"/>
              <a:t>SERVICE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1.25 </a:t>
            </a:r>
            <a:r>
              <a:rPr lang="en-US" sz="3200" b="1" dirty="0">
                <a:solidFill>
                  <a:prstClr val="white"/>
                </a:solidFill>
              </a:rPr>
              <a:t>Whereof I am made a minister, according to the dispensation of God which is given to me for you, to fulfil the word of God;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34461" y="2438400"/>
            <a:ext cx="8974015" cy="3539430"/>
          </a:xfrm>
          <a:prstGeom prst="rect">
            <a:avLst/>
          </a:prstGeom>
          <a:noFill/>
        </p:spPr>
        <p:txBody>
          <a:bodyPr wrap="square" rtlCol="0">
            <a:spAutoFit/>
          </a:bodyPr>
          <a:lstStyle/>
          <a:p>
            <a:r>
              <a:rPr lang="en-US" sz="3200" dirty="0">
                <a:solidFill>
                  <a:srgbClr val="FFFF00"/>
                </a:solidFill>
              </a:rPr>
              <a:t>Here Paul </a:t>
            </a:r>
            <a:r>
              <a:rPr lang="en-US" sz="3200" dirty="0">
                <a:solidFill>
                  <a:srgbClr val="FFFF00"/>
                </a:solidFill>
              </a:rPr>
              <a:t>refers to himself as a "minster," </a:t>
            </a:r>
            <a:r>
              <a:rPr lang="en-US" sz="3200" dirty="0">
                <a:solidFill>
                  <a:srgbClr val="FFFF00"/>
                </a:solidFill>
              </a:rPr>
              <a:t>meaning </a:t>
            </a:r>
            <a:r>
              <a:rPr lang="en-US" sz="3200" dirty="0">
                <a:solidFill>
                  <a:srgbClr val="FFFF00"/>
                </a:solidFill>
              </a:rPr>
              <a:t>a "</a:t>
            </a:r>
            <a:r>
              <a:rPr lang="en-US" sz="3200" dirty="0">
                <a:solidFill>
                  <a:srgbClr val="FFFF00"/>
                </a:solidFill>
              </a:rPr>
              <a:t>servant" </a:t>
            </a:r>
            <a:r>
              <a:rPr lang="en-US" sz="3200" dirty="0">
                <a:solidFill>
                  <a:srgbClr val="FFFF00"/>
                </a:solidFill>
              </a:rPr>
              <a:t>of the gospel </a:t>
            </a:r>
            <a:r>
              <a:rPr lang="en-US" sz="3200" dirty="0">
                <a:solidFill>
                  <a:srgbClr val="FFFF00"/>
                </a:solidFill>
              </a:rPr>
              <a:t>and </a:t>
            </a:r>
            <a:r>
              <a:rPr lang="en-US" sz="3200" dirty="0">
                <a:solidFill>
                  <a:srgbClr val="FFFF00"/>
                </a:solidFill>
              </a:rPr>
              <a:t>of the church</a:t>
            </a:r>
            <a:r>
              <a:rPr lang="en-US" sz="3200" dirty="0">
                <a:solidFill>
                  <a:srgbClr val="FFFF00"/>
                </a:solidFill>
              </a:rPr>
              <a:t>. Paul </a:t>
            </a:r>
            <a:r>
              <a:rPr lang="en-US" sz="3200" dirty="0">
                <a:solidFill>
                  <a:srgbClr val="FFFF00"/>
                </a:solidFill>
              </a:rPr>
              <a:t>viewed his work as part of </a:t>
            </a:r>
            <a:r>
              <a:rPr lang="en-US" sz="3200" dirty="0">
                <a:solidFill>
                  <a:srgbClr val="FFFF00"/>
                </a:solidFill>
              </a:rPr>
              <a:t>                                                    God's </a:t>
            </a:r>
            <a:r>
              <a:rPr lang="en-US" sz="3200" dirty="0">
                <a:solidFill>
                  <a:srgbClr val="FFFF00"/>
                </a:solidFill>
              </a:rPr>
              <a:t>plan for his life. It </a:t>
            </a:r>
            <a:r>
              <a:rPr lang="en-US" sz="3200" dirty="0">
                <a:solidFill>
                  <a:srgbClr val="FFFF00"/>
                </a:solidFill>
              </a:rPr>
              <a:t>was                                                   </a:t>
            </a:r>
            <a:r>
              <a:rPr lang="en-US" sz="3200" dirty="0">
                <a:solidFill>
                  <a:srgbClr val="FFFF00"/>
                </a:solidFill>
              </a:rPr>
              <a:t>not merely for his own benefit</a:t>
            </a:r>
            <a:r>
              <a:rPr lang="en-US" sz="3200" dirty="0">
                <a:solidFill>
                  <a:srgbClr val="FFFF00"/>
                </a:solidFill>
              </a:rPr>
              <a:t>,                                                   </a:t>
            </a:r>
            <a:r>
              <a:rPr lang="en-US" sz="3200" dirty="0">
                <a:solidFill>
                  <a:srgbClr val="FFFF00"/>
                </a:solidFill>
              </a:rPr>
              <a:t>but in order to serve </a:t>
            </a:r>
            <a:r>
              <a:rPr lang="en-US" sz="3200" dirty="0">
                <a:solidFill>
                  <a:srgbClr val="FFFF00"/>
                </a:solidFill>
              </a:rPr>
              <a:t>and save                                         others.</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746" y="4343400"/>
            <a:ext cx="3200400" cy="2332037"/>
          </a:xfrm>
          <a:prstGeom prst="rect">
            <a:avLst/>
          </a:prstGeom>
        </p:spPr>
      </p:pic>
    </p:spTree>
    <p:extLst>
      <p:ext uri="{BB962C8B-B14F-4D97-AF65-F5344CB8AC3E}">
        <p14:creationId xmlns:p14="http://schemas.microsoft.com/office/powerpoint/2010/main" val="30194809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663354" cy="838200"/>
          </a:xfrm>
        </p:spPr>
        <p:txBody>
          <a:bodyPr>
            <a:noAutofit/>
          </a:bodyPr>
          <a:lstStyle/>
          <a:p>
            <a:r>
              <a:rPr lang="en-US" sz="3600" dirty="0"/>
              <a:t>COLOSSIANS 1:24-29 THE APOSTLE OF CHRIST PAUL'S SERVICE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1.26 </a:t>
            </a:r>
            <a:r>
              <a:rPr lang="en-US" sz="3200" b="1" dirty="0">
                <a:solidFill>
                  <a:prstClr val="white"/>
                </a:solidFill>
              </a:rPr>
              <a:t>Even the mystery which hath been hid from ages and from generations, but now is made manifest to his saints: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34461" y="2438400"/>
            <a:ext cx="8974015" cy="3046988"/>
          </a:xfrm>
          <a:prstGeom prst="rect">
            <a:avLst/>
          </a:prstGeom>
          <a:noFill/>
        </p:spPr>
        <p:txBody>
          <a:bodyPr wrap="square" rtlCol="0">
            <a:spAutoFit/>
          </a:bodyPr>
          <a:lstStyle/>
          <a:p>
            <a:r>
              <a:rPr lang="en-US" sz="3200" dirty="0">
                <a:solidFill>
                  <a:srgbClr val="FFFF00"/>
                </a:solidFill>
              </a:rPr>
              <a:t>Before Jesus came to earth, no one knew exactly how God planned to fulfill all of His many prophecies regarding the Jewish Messiah. </a:t>
            </a:r>
            <a:r>
              <a:rPr lang="en-US" sz="3200" dirty="0">
                <a:solidFill>
                  <a:srgbClr val="FFFF00"/>
                </a:solidFill>
              </a:rPr>
              <a:t>Jesus </a:t>
            </a:r>
            <a:r>
              <a:rPr lang="en-US" sz="3200" dirty="0">
                <a:solidFill>
                  <a:srgbClr val="FFFF00"/>
                </a:solidFill>
              </a:rPr>
              <a:t>revealed Himself to Paul on the road to </a:t>
            </a:r>
            <a:r>
              <a:rPr lang="en-US" sz="3200" dirty="0">
                <a:solidFill>
                  <a:srgbClr val="FFFF00"/>
                </a:solidFill>
              </a:rPr>
              <a:t>Damascus, </a:t>
            </a:r>
            <a:r>
              <a:rPr lang="en-US" sz="3200" dirty="0">
                <a:solidFill>
                  <a:srgbClr val="FFFF00"/>
                </a:solidFill>
              </a:rPr>
              <a:t>and </a:t>
            </a:r>
            <a:r>
              <a:rPr lang="en-US" sz="3200" dirty="0">
                <a:solidFill>
                  <a:srgbClr val="FFFF00"/>
                </a:solidFill>
              </a:rPr>
              <a:t>the </a:t>
            </a:r>
            <a:r>
              <a:rPr lang="en-US" sz="3200" dirty="0">
                <a:solidFill>
                  <a:srgbClr val="FFFF00"/>
                </a:solidFill>
              </a:rPr>
              <a:t>mystery was made known </a:t>
            </a:r>
            <a:r>
              <a:rPr lang="en-US" sz="3200" dirty="0">
                <a:solidFill>
                  <a:srgbClr val="FFFF00"/>
                </a:solidFill>
              </a:rPr>
              <a:t>by revelation </a:t>
            </a:r>
            <a:r>
              <a:rPr lang="en-US" sz="3200" dirty="0">
                <a:solidFill>
                  <a:srgbClr val="FFFF00"/>
                </a:solidFill>
              </a:rPr>
              <a:t>(</a:t>
            </a:r>
            <a:r>
              <a:rPr lang="en-US" sz="3200" dirty="0">
                <a:solidFill>
                  <a:prstClr val="white"/>
                </a:solidFill>
              </a:rPr>
              <a:t>Ephesians 3:3</a:t>
            </a:r>
            <a:r>
              <a:rPr lang="en-US" sz="3200" dirty="0">
                <a:solidFill>
                  <a:srgbClr val="FFFF00"/>
                </a:solidFill>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738" y="5334000"/>
            <a:ext cx="5715000" cy="14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0589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097518"/>
          </a:xfrm>
        </p:spPr>
        <p:txBody>
          <a:bodyPr>
            <a:noAutofit/>
          </a:bodyPr>
          <a:lstStyle/>
          <a:p>
            <a:r>
              <a:rPr lang="en-US" sz="3600" dirty="0"/>
              <a:t>COLOSSIANS 1:24-29 THE APOSTLE OF CHRIST PAUL'S SERVICE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52047" y="1326118"/>
            <a:ext cx="8866553" cy="2062103"/>
          </a:xfrm>
          <a:prstGeom prst="rect">
            <a:avLst/>
          </a:prstGeom>
          <a:noFill/>
        </p:spPr>
        <p:txBody>
          <a:bodyPr wrap="square" rtlCol="0">
            <a:spAutoFit/>
          </a:bodyPr>
          <a:lstStyle/>
          <a:p>
            <a:r>
              <a:rPr lang="en-US" sz="3200" b="1" dirty="0">
                <a:solidFill>
                  <a:srgbClr val="0070C0"/>
                </a:solidFill>
              </a:rPr>
              <a:t>1.27 </a:t>
            </a:r>
            <a:r>
              <a:rPr lang="en-US" sz="3200" b="1" dirty="0">
                <a:solidFill>
                  <a:prstClr val="white"/>
                </a:solidFill>
              </a:rPr>
              <a:t>To whom God would make known what is the riches of the glory of this mystery among the Gentiles; which is Christ in you, the hope of glory: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7" y="3353812"/>
            <a:ext cx="8801100" cy="3046988"/>
          </a:xfrm>
          <a:prstGeom prst="rect">
            <a:avLst/>
          </a:prstGeom>
          <a:noFill/>
        </p:spPr>
        <p:txBody>
          <a:bodyPr wrap="square" rtlCol="0">
            <a:spAutoFit/>
          </a:bodyPr>
          <a:lstStyle/>
          <a:p>
            <a:r>
              <a:rPr lang="en-US" sz="3200" dirty="0">
                <a:solidFill>
                  <a:srgbClr val="FFFF00"/>
                </a:solidFill>
              </a:rPr>
              <a:t>Paul is writing to Gentile converts, and the specific mystery that he is talking about here—our hope—is Christ in us</a:t>
            </a:r>
            <a:r>
              <a:rPr lang="en-US" sz="3200" dirty="0">
                <a:solidFill>
                  <a:srgbClr val="FFFF00"/>
                </a:solidFill>
              </a:rPr>
              <a:t>. This mystery that Christ lives in all believers (Jews and </a:t>
            </a:r>
            <a:r>
              <a:rPr lang="en-US" sz="3200" dirty="0">
                <a:solidFill>
                  <a:srgbClr val="FFFF00"/>
                </a:solidFill>
              </a:rPr>
              <a:t>Gentiles) is now revealed to the church. This applies directly to us because it is Christ living His </a:t>
            </a:r>
            <a:r>
              <a:rPr lang="en-US" sz="3200" dirty="0">
                <a:solidFill>
                  <a:srgbClr val="FFFF00"/>
                </a:solidFill>
              </a:rPr>
              <a:t>life</a:t>
            </a:r>
            <a:endParaRPr lang="en-US" sz="3200" dirty="0">
              <a:solidFill>
                <a:srgbClr val="FFFF00"/>
              </a:solidFill>
            </a:endParaRPr>
          </a:p>
        </p:txBody>
      </p:sp>
    </p:spTree>
    <p:extLst>
      <p:ext uri="{BB962C8B-B14F-4D97-AF65-F5344CB8AC3E}">
        <p14:creationId xmlns:p14="http://schemas.microsoft.com/office/powerpoint/2010/main" val="31385351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838200"/>
          </a:xfrm>
        </p:spPr>
        <p:txBody>
          <a:bodyPr>
            <a:noAutofit/>
          </a:bodyPr>
          <a:lstStyle/>
          <a:p>
            <a:r>
              <a:rPr lang="en-US" sz="3600" dirty="0"/>
              <a:t>COLOSSIANS 1:24-29 THE APOSTLE OF CHRIST PAUL'S SERVICE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936954"/>
            <a:ext cx="5610225" cy="4738483"/>
          </a:xfrm>
          <a:prstGeom prst="rect">
            <a:avLst/>
          </a:prstGeom>
        </p:spPr>
      </p:pic>
      <p:sp>
        <p:nvSpPr>
          <p:cNvPr id="4" name="TextBox 3"/>
          <p:cNvSpPr txBox="1"/>
          <p:nvPr/>
        </p:nvSpPr>
        <p:spPr>
          <a:xfrm>
            <a:off x="381000" y="1295400"/>
            <a:ext cx="8762999" cy="584775"/>
          </a:xfrm>
          <a:prstGeom prst="rect">
            <a:avLst/>
          </a:prstGeom>
          <a:noFill/>
        </p:spPr>
        <p:txBody>
          <a:bodyPr wrap="square" rtlCol="0">
            <a:spAutoFit/>
          </a:bodyPr>
          <a:lstStyle/>
          <a:p>
            <a:r>
              <a:rPr lang="en-US" sz="3200" dirty="0">
                <a:solidFill>
                  <a:srgbClr val="FFFF00"/>
                </a:solidFill>
              </a:rPr>
              <a:t>in us that prepares us for the Kingdom  of God.</a:t>
            </a:r>
          </a:p>
        </p:txBody>
      </p:sp>
    </p:spTree>
    <p:extLst>
      <p:ext uri="{BB962C8B-B14F-4D97-AF65-F5344CB8AC3E}">
        <p14:creationId xmlns:p14="http://schemas.microsoft.com/office/powerpoint/2010/main" val="8856936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410200" cy="914400"/>
          </a:xfrm>
        </p:spPr>
        <p:txBody>
          <a:bodyPr>
            <a:normAutofit fontScale="90000"/>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r>
              <a:rPr lang="en-US" sz="48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Cond’t</a:t>
            </a: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228600" y="856357"/>
            <a:ext cx="8915400" cy="3046988"/>
          </a:xfrm>
          <a:prstGeom prst="rect">
            <a:avLst/>
          </a:prstGeom>
          <a:noFill/>
        </p:spPr>
        <p:txBody>
          <a:bodyPr wrap="square" rtlCol="0">
            <a:spAutoFit/>
          </a:bodyPr>
          <a:lstStyle/>
          <a:p>
            <a:r>
              <a:rPr lang="en-US" sz="3200" dirty="0">
                <a:solidFill>
                  <a:prstClr val="white"/>
                </a:solidFill>
              </a:rPr>
              <a:t>Colossians feel they were being sanctified. </a:t>
            </a:r>
          </a:p>
          <a:p>
            <a:r>
              <a:rPr lang="en-US" sz="3200" dirty="0">
                <a:solidFill>
                  <a:prstClr val="white"/>
                </a:solidFill>
              </a:rPr>
              <a:t>They </a:t>
            </a:r>
            <a:r>
              <a:rPr lang="en-US" sz="3200" dirty="0">
                <a:solidFill>
                  <a:prstClr val="white"/>
                </a:solidFill>
              </a:rPr>
              <a:t>also felt they understood the mysteries of the universe better than other Church members. In his letter, Paul corrected them by teaching that redemption comes only through Christ and that we are to be wise and serve </a:t>
            </a:r>
            <a:r>
              <a:rPr lang="en-US" sz="3200" dirty="0">
                <a:solidFill>
                  <a:prstClr val="white"/>
                </a:solidFill>
              </a:rPr>
              <a:t>Him.</a:t>
            </a:r>
            <a:endParaRPr lang="en-US" sz="3100" dirty="0">
              <a:solidFill>
                <a:prstClr val="white"/>
              </a:solidFill>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Tree>
    <p:extLst>
      <p:ext uri="{BB962C8B-B14F-4D97-AF65-F5344CB8AC3E}">
        <p14:creationId xmlns:p14="http://schemas.microsoft.com/office/powerpoint/2010/main" val="16141962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1:24-29 THE APOSTLE OF CHRIST PAUL'S SERVICE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2062103"/>
          </a:xfrm>
          <a:prstGeom prst="rect">
            <a:avLst/>
          </a:prstGeom>
          <a:noFill/>
        </p:spPr>
        <p:txBody>
          <a:bodyPr wrap="square" rtlCol="0">
            <a:spAutoFit/>
          </a:bodyPr>
          <a:lstStyle/>
          <a:p>
            <a:r>
              <a:rPr lang="en-US" sz="3200" b="1" dirty="0">
                <a:solidFill>
                  <a:srgbClr val="0070C0"/>
                </a:solidFill>
              </a:rPr>
              <a:t>1.28 </a:t>
            </a:r>
            <a:r>
              <a:rPr lang="en-US" sz="3200" b="1" dirty="0">
                <a:solidFill>
                  <a:prstClr val="white"/>
                </a:solidFill>
              </a:rPr>
              <a:t>Whom we preach, warning every man, and teaching every man in all wisdom; that we may present every man perfect in Christ Jesus: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7" y="2971800"/>
            <a:ext cx="8891954" cy="3539430"/>
          </a:xfrm>
          <a:prstGeom prst="rect">
            <a:avLst/>
          </a:prstGeom>
          <a:noFill/>
        </p:spPr>
        <p:txBody>
          <a:bodyPr wrap="square" rtlCol="0">
            <a:spAutoFit/>
          </a:bodyPr>
          <a:lstStyle/>
          <a:p>
            <a:r>
              <a:rPr lang="en-US" sz="3200" dirty="0">
                <a:solidFill>
                  <a:srgbClr val="FFFF00"/>
                </a:solidFill>
              </a:rPr>
              <a:t>The phase “Whom we preach” involves </a:t>
            </a:r>
            <a:r>
              <a:rPr lang="en-US" sz="3200" dirty="0">
                <a:solidFill>
                  <a:srgbClr val="FFFF00"/>
                </a:solidFill>
              </a:rPr>
              <a:t>communicating to a large </a:t>
            </a:r>
            <a:r>
              <a:rPr lang="en-US" sz="3200" dirty="0">
                <a:solidFill>
                  <a:srgbClr val="FFFF00"/>
                </a:solidFill>
              </a:rPr>
              <a:t>audience. Here, </a:t>
            </a:r>
            <a:r>
              <a:rPr lang="en-US" sz="3200" dirty="0">
                <a:solidFill>
                  <a:srgbClr val="FFFF00"/>
                </a:solidFill>
              </a:rPr>
              <a:t>Paul notes he communicated Christ through "</a:t>
            </a:r>
            <a:r>
              <a:rPr lang="en-US" sz="3200" dirty="0">
                <a:solidFill>
                  <a:srgbClr val="FFFF00"/>
                </a:solidFill>
              </a:rPr>
              <a:t>warning" or counseling - using the </a:t>
            </a:r>
            <a:r>
              <a:rPr lang="en-US" sz="3200" dirty="0">
                <a:solidFill>
                  <a:srgbClr val="FFFF00"/>
                </a:solidFill>
              </a:rPr>
              <a:t>gospel and biblical teaching to help people with problem areas </a:t>
            </a:r>
            <a:r>
              <a:rPr lang="en-US" sz="3200" dirty="0">
                <a:solidFill>
                  <a:srgbClr val="FFFF00"/>
                </a:solidFill>
              </a:rPr>
              <a:t>in their </a:t>
            </a:r>
            <a:r>
              <a:rPr lang="en-US" sz="3200" dirty="0">
                <a:solidFill>
                  <a:srgbClr val="FFFF00"/>
                </a:solidFill>
              </a:rPr>
              <a:t>life. </a:t>
            </a:r>
            <a:r>
              <a:rPr lang="en-US" sz="3200" dirty="0">
                <a:solidFill>
                  <a:srgbClr val="FFFF00"/>
                </a:solidFill>
              </a:rPr>
              <a:t>Paul also communicated </a:t>
            </a:r>
            <a:r>
              <a:rPr lang="en-US" sz="3200" dirty="0">
                <a:solidFill>
                  <a:srgbClr val="FFFF00"/>
                </a:solidFill>
              </a:rPr>
              <a:t>through “teaching” or instruction, </a:t>
            </a:r>
            <a:r>
              <a:rPr lang="en-US" sz="3200" dirty="0">
                <a:solidFill>
                  <a:srgbClr val="FFFF00"/>
                </a:solidFill>
              </a:rPr>
              <a:t>offering</a:t>
            </a:r>
            <a:endParaRPr lang="en-US" sz="3200" dirty="0">
              <a:solidFill>
                <a:srgbClr val="FFFF00"/>
              </a:solidFill>
            </a:endParaRPr>
          </a:p>
        </p:txBody>
      </p:sp>
    </p:spTree>
    <p:extLst>
      <p:ext uri="{BB962C8B-B14F-4D97-AF65-F5344CB8AC3E}">
        <p14:creationId xmlns:p14="http://schemas.microsoft.com/office/powerpoint/2010/main" val="10833758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228600"/>
            <a:ext cx="8739554" cy="838200"/>
          </a:xfrm>
        </p:spPr>
        <p:txBody>
          <a:bodyPr>
            <a:noAutofit/>
          </a:bodyPr>
          <a:lstStyle/>
          <a:p>
            <a:r>
              <a:rPr lang="en-US" sz="3600" dirty="0"/>
              <a:t>COLOSSIANS 1:24-29 THE APOSTLE OF CHRIST PAUL'S SERVICE (</a:t>
            </a:r>
            <a:r>
              <a:rPr lang="en-US" sz="3600" dirty="0" err="1"/>
              <a:t>Cond’t</a:t>
            </a:r>
            <a:r>
              <a:rPr lang="en-US" sz="3600" dirty="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414669"/>
            <a:ext cx="4114800" cy="4833731"/>
          </a:xfrm>
          <a:prstGeom prst="rect">
            <a:avLst/>
          </a:prstGeom>
        </p:spPr>
      </p:pic>
      <p:sp>
        <p:nvSpPr>
          <p:cNvPr id="8" name="TextBox 7"/>
          <p:cNvSpPr txBox="1"/>
          <p:nvPr/>
        </p:nvSpPr>
        <p:spPr>
          <a:xfrm>
            <a:off x="149087" y="1143000"/>
            <a:ext cx="8974015" cy="4031873"/>
          </a:xfrm>
          <a:prstGeom prst="rect">
            <a:avLst/>
          </a:prstGeom>
          <a:noFill/>
        </p:spPr>
        <p:txBody>
          <a:bodyPr wrap="square" rtlCol="0">
            <a:spAutoFit/>
          </a:bodyPr>
          <a:lstStyle/>
          <a:p>
            <a:r>
              <a:rPr lang="en-US" sz="3200" dirty="0">
                <a:solidFill>
                  <a:srgbClr val="FFFF00"/>
                </a:solidFill>
              </a:rPr>
              <a:t>Information to </a:t>
            </a:r>
            <a:r>
              <a:rPr lang="en-US" sz="3200" dirty="0">
                <a:solidFill>
                  <a:srgbClr val="FFFF00"/>
                </a:solidFill>
              </a:rPr>
              <a:t>help </a:t>
            </a:r>
            <a:r>
              <a:rPr lang="en-US" sz="3200" dirty="0">
                <a:solidFill>
                  <a:srgbClr val="FFFF00"/>
                </a:solidFill>
              </a:rPr>
              <a:t>others                                   </a:t>
            </a:r>
            <a:r>
              <a:rPr lang="en-US" sz="3200" dirty="0">
                <a:solidFill>
                  <a:srgbClr val="FFFF00"/>
                </a:solidFill>
              </a:rPr>
              <a:t>know the </a:t>
            </a:r>
            <a:r>
              <a:rPr lang="en-US" sz="3200" dirty="0">
                <a:solidFill>
                  <a:srgbClr val="FFFF00"/>
                </a:solidFill>
              </a:rPr>
              <a:t>gospel. Last,                                                           Paul </a:t>
            </a:r>
            <a:r>
              <a:rPr lang="en-US" sz="3200" dirty="0">
                <a:solidFill>
                  <a:srgbClr val="FFFF00"/>
                </a:solidFill>
              </a:rPr>
              <a:t>was </a:t>
            </a:r>
            <a:r>
              <a:rPr lang="en-US" sz="3200" dirty="0">
                <a:solidFill>
                  <a:srgbClr val="FFFF00"/>
                </a:solidFill>
              </a:rPr>
              <a:t>not content of                                       only converting people                                                       to Christ</a:t>
            </a:r>
            <a:r>
              <a:rPr lang="en-US" sz="3200" dirty="0">
                <a:solidFill>
                  <a:srgbClr val="FFFF00"/>
                </a:solidFill>
              </a:rPr>
              <a:t>; he also desired </a:t>
            </a:r>
            <a:r>
              <a:rPr lang="en-US" sz="3200" dirty="0">
                <a:solidFill>
                  <a:srgbClr val="FFFF00"/>
                </a:solidFill>
              </a:rPr>
              <a:t>                                                  maturity by equipping                                                                    the saints </a:t>
            </a:r>
            <a:r>
              <a:rPr lang="en-US" sz="3200" dirty="0">
                <a:solidFill>
                  <a:srgbClr val="FFFF00"/>
                </a:solidFill>
              </a:rPr>
              <a:t>for the work of </a:t>
            </a:r>
            <a:r>
              <a:rPr lang="en-US" sz="3200" dirty="0">
                <a:solidFill>
                  <a:srgbClr val="FFFF00"/>
                </a:solidFill>
              </a:rPr>
              <a:t>                                                      the ministry.</a:t>
            </a:r>
            <a:endParaRPr lang="en-US" sz="3200" dirty="0">
              <a:solidFill>
                <a:srgbClr val="FFFF00"/>
              </a:solidFill>
            </a:endParaRPr>
          </a:p>
        </p:txBody>
      </p:sp>
    </p:spTree>
    <p:extLst>
      <p:ext uri="{BB962C8B-B14F-4D97-AF65-F5344CB8AC3E}">
        <p14:creationId xmlns:p14="http://schemas.microsoft.com/office/powerpoint/2010/main" val="11985140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838200"/>
          </a:xfrm>
        </p:spPr>
        <p:txBody>
          <a:bodyPr>
            <a:noAutofit/>
          </a:bodyPr>
          <a:lstStyle/>
          <a:p>
            <a:r>
              <a:rPr lang="en-US" sz="3600" dirty="0"/>
              <a:t>COLOSSIANS 1:24-29 THE APOSTLE OF CHRIST PAUL'S SERVICE (</a:t>
            </a:r>
            <a:r>
              <a:rPr lang="en-US" sz="3600" dirty="0" err="1"/>
              <a:t>Cond’t</a:t>
            </a:r>
            <a:r>
              <a:rPr lang="en-US" sz="3600" dirty="0"/>
              <a:t>)</a:t>
            </a:r>
            <a:endParaRPr lang="en-US" sz="3600" dirty="0">
              <a:ln w="6350">
                <a:solidFill>
                  <a:srgbClr val="FF0000"/>
                </a:solidFill>
              </a:ln>
              <a:effectLst/>
              <a:latin typeface="+mn-lt"/>
            </a:endParaRPr>
          </a:p>
        </p:txBody>
      </p:sp>
      <p:sp>
        <p:nvSpPr>
          <p:cNvPr id="4" name="TextBox 3"/>
          <p:cNvSpPr txBox="1"/>
          <p:nvPr/>
        </p:nvSpPr>
        <p:spPr>
          <a:xfrm>
            <a:off x="252046" y="1048533"/>
            <a:ext cx="8801100" cy="1569660"/>
          </a:xfrm>
          <a:prstGeom prst="rect">
            <a:avLst/>
          </a:prstGeom>
          <a:noFill/>
        </p:spPr>
        <p:txBody>
          <a:bodyPr wrap="square" rtlCol="0">
            <a:spAutoFit/>
          </a:bodyPr>
          <a:lstStyle/>
          <a:p>
            <a:r>
              <a:rPr lang="en-US" sz="3200" b="1" dirty="0">
                <a:solidFill>
                  <a:srgbClr val="0070C0"/>
                </a:solidFill>
              </a:rPr>
              <a:t>1.29 </a:t>
            </a:r>
            <a:r>
              <a:rPr lang="en-US" sz="3200" b="1" dirty="0">
                <a:solidFill>
                  <a:prstClr val="white"/>
                </a:solidFill>
              </a:rPr>
              <a:t>Whereunto I also </a:t>
            </a:r>
            <a:r>
              <a:rPr lang="en-US" sz="3200" b="1" dirty="0" err="1">
                <a:solidFill>
                  <a:prstClr val="white"/>
                </a:solidFill>
              </a:rPr>
              <a:t>labour</a:t>
            </a:r>
            <a:r>
              <a:rPr lang="en-US" sz="3200" b="1" dirty="0">
                <a:solidFill>
                  <a:prstClr val="white"/>
                </a:solidFill>
              </a:rPr>
              <a:t>, striving according to his working, which </a:t>
            </a:r>
            <a:r>
              <a:rPr lang="en-US" sz="3200" b="1" dirty="0" err="1">
                <a:solidFill>
                  <a:prstClr val="white"/>
                </a:solidFill>
              </a:rPr>
              <a:t>worketh</a:t>
            </a:r>
            <a:r>
              <a:rPr lang="en-US" sz="3200" b="1" dirty="0">
                <a:solidFill>
                  <a:prstClr val="white"/>
                </a:solidFill>
              </a:rPr>
              <a:t> in me mightily.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52046" y="2438400"/>
            <a:ext cx="8974015" cy="2554545"/>
          </a:xfrm>
          <a:prstGeom prst="rect">
            <a:avLst/>
          </a:prstGeom>
          <a:noFill/>
        </p:spPr>
        <p:txBody>
          <a:bodyPr wrap="square" rtlCol="0">
            <a:spAutoFit/>
          </a:bodyPr>
          <a:lstStyle/>
          <a:p>
            <a:r>
              <a:rPr lang="en-US" sz="3200" dirty="0">
                <a:solidFill>
                  <a:srgbClr val="FFFF00"/>
                </a:solidFill>
              </a:rPr>
              <a:t>Paul ends </a:t>
            </a:r>
            <a:r>
              <a:rPr lang="en-US" sz="3200" dirty="0">
                <a:solidFill>
                  <a:srgbClr val="FFFF00"/>
                </a:solidFill>
              </a:rPr>
              <a:t>the chapter </a:t>
            </a:r>
            <a:r>
              <a:rPr lang="en-US" sz="3200" dirty="0">
                <a:solidFill>
                  <a:srgbClr val="FFFF00"/>
                </a:solidFill>
              </a:rPr>
              <a:t>describing his work as a minister. </a:t>
            </a:r>
            <a:r>
              <a:rPr lang="en-US" sz="3200" dirty="0">
                <a:solidFill>
                  <a:srgbClr val="FFFF00"/>
                </a:solidFill>
              </a:rPr>
              <a:t>He </a:t>
            </a:r>
            <a:r>
              <a:rPr lang="en-US" sz="3200" dirty="0">
                <a:solidFill>
                  <a:srgbClr val="FFFF00"/>
                </a:solidFill>
              </a:rPr>
              <a:t>both </a:t>
            </a:r>
            <a:r>
              <a:rPr lang="en-US" sz="3200" dirty="0">
                <a:solidFill>
                  <a:srgbClr val="FFFF00"/>
                </a:solidFill>
              </a:rPr>
              <a:t>toiled </a:t>
            </a:r>
            <a:r>
              <a:rPr lang="en-US" sz="3200" dirty="0">
                <a:solidFill>
                  <a:srgbClr val="FFFF00"/>
                </a:solidFill>
              </a:rPr>
              <a:t>and struggled to care for the many believers he </a:t>
            </a:r>
            <a:r>
              <a:rPr lang="en-US" sz="3200" dirty="0">
                <a:solidFill>
                  <a:srgbClr val="FFFF00"/>
                </a:solidFill>
              </a:rPr>
              <a:t>served. Yet </a:t>
            </a:r>
            <a:r>
              <a:rPr lang="en-US" sz="3200" dirty="0">
                <a:solidFill>
                  <a:srgbClr val="FFFF00"/>
                </a:solidFill>
              </a:rPr>
              <a:t>he did not serve in his own human </a:t>
            </a:r>
            <a:r>
              <a:rPr lang="en-US" sz="3200" dirty="0">
                <a:solidFill>
                  <a:srgbClr val="FFFF00"/>
                </a:solidFill>
              </a:rPr>
              <a:t>strength, </a:t>
            </a:r>
            <a:r>
              <a:rPr lang="en-US" sz="3200" dirty="0">
                <a:solidFill>
                  <a:srgbClr val="FFFF00"/>
                </a:solidFill>
              </a:rPr>
              <a:t>God provided the </a:t>
            </a:r>
            <a:r>
              <a:rPr lang="en-US" sz="3200" dirty="0">
                <a:solidFill>
                  <a:srgbClr val="FFFF00"/>
                </a:solidFill>
              </a:rPr>
              <a:t>power</a:t>
            </a:r>
            <a:r>
              <a:rPr lang="en-US" sz="3200" dirty="0">
                <a:solidFill>
                  <a:srgbClr val="FFFF00"/>
                </a:solidFill>
              </a:rPr>
              <a:t> </a:t>
            </a:r>
            <a:r>
              <a:rPr lang="en-US" sz="3200" dirty="0">
                <a:solidFill>
                  <a:srgbClr val="FFFF00"/>
                </a:solidFill>
              </a:rPr>
              <a:t>(</a:t>
            </a:r>
            <a:r>
              <a:rPr lang="en-US" sz="3200" dirty="0">
                <a:solidFill>
                  <a:prstClr val="white"/>
                </a:solidFill>
              </a:rPr>
              <a:t>Ephesians </a:t>
            </a:r>
            <a:r>
              <a:rPr lang="en-US" sz="3200" dirty="0">
                <a:solidFill>
                  <a:prstClr val="white"/>
                </a:solidFill>
              </a:rPr>
              <a:t>2:8–9</a:t>
            </a:r>
            <a:r>
              <a:rPr lang="en-US" sz="3200" dirty="0">
                <a:solidFill>
                  <a:srgbClr val="FFFF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196" y="4951412"/>
            <a:ext cx="4114800" cy="1724025"/>
          </a:xfrm>
          <a:prstGeom prst="rect">
            <a:avLst/>
          </a:prstGeom>
        </p:spPr>
      </p:pic>
    </p:spTree>
    <p:extLst>
      <p:ext uri="{BB962C8B-B14F-4D97-AF65-F5344CB8AC3E}">
        <p14:creationId xmlns:p14="http://schemas.microsoft.com/office/powerpoint/2010/main" val="37171547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COLOSSIANS CHAPTER 1</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53</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Tree>
    <p:extLst>
      <p:ext uri="{BB962C8B-B14F-4D97-AF65-F5344CB8AC3E}">
        <p14:creationId xmlns:p14="http://schemas.microsoft.com/office/powerpoint/2010/main" val="37405423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 COLOSSIANS </a:t>
            </a:r>
            <a:r>
              <a:rPr lang="en-US" sz="3600" dirty="0" smtClean="0"/>
              <a:t>1:1-2 SALUTATION </a:t>
            </a:r>
            <a:endParaRPr lang="en-US" sz="3600" dirty="0">
              <a:ln w="6350">
                <a:solidFill>
                  <a:srgbClr val="FF0000"/>
                </a:solidFill>
              </a:ln>
              <a:effectLst/>
              <a:latin typeface="+mn-lt"/>
            </a:endParaRPr>
          </a:p>
        </p:txBody>
      </p:sp>
      <p:sp>
        <p:nvSpPr>
          <p:cNvPr id="4" name="TextBox 3"/>
          <p:cNvSpPr txBox="1"/>
          <p:nvPr/>
        </p:nvSpPr>
        <p:spPr>
          <a:xfrm>
            <a:off x="228600" y="1066800"/>
            <a:ext cx="8686800" cy="1077218"/>
          </a:xfrm>
          <a:prstGeom prst="rect">
            <a:avLst/>
          </a:prstGeom>
          <a:noFill/>
        </p:spPr>
        <p:txBody>
          <a:bodyPr wrap="square" rtlCol="0">
            <a:spAutoFit/>
          </a:bodyPr>
          <a:lstStyle/>
          <a:p>
            <a:r>
              <a:rPr lang="en-US" sz="3200" b="1" dirty="0">
                <a:solidFill>
                  <a:srgbClr val="0070C0"/>
                </a:solidFill>
              </a:rPr>
              <a:t>1</a:t>
            </a:r>
            <a:r>
              <a:rPr lang="en-US" sz="3200" b="1" dirty="0">
                <a:solidFill>
                  <a:srgbClr val="0070C0"/>
                </a:solidFill>
              </a:rPr>
              <a:t>.1 </a:t>
            </a:r>
            <a:r>
              <a:rPr lang="en-US" sz="3200" b="1" dirty="0">
                <a:solidFill>
                  <a:prstClr val="white"/>
                </a:solidFill>
              </a:rPr>
              <a:t>Paul, an apostle of Jesus Christ by the will of God, and Timotheus our brother,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8600" y="1981200"/>
            <a:ext cx="8915400" cy="1569660"/>
          </a:xfrm>
          <a:prstGeom prst="rect">
            <a:avLst/>
          </a:prstGeom>
          <a:noFill/>
        </p:spPr>
        <p:txBody>
          <a:bodyPr wrap="square" rtlCol="0">
            <a:spAutoFit/>
          </a:bodyPr>
          <a:lstStyle/>
          <a:p>
            <a:r>
              <a:rPr lang="en-US" sz="3200" dirty="0">
                <a:solidFill>
                  <a:srgbClr val="FFFF00"/>
                </a:solidFill>
              </a:rPr>
              <a:t>This verse begins with </a:t>
            </a:r>
            <a:r>
              <a:rPr lang="en-US" sz="3200" dirty="0">
                <a:solidFill>
                  <a:srgbClr val="FFFF00"/>
                </a:solidFill>
              </a:rPr>
              <a:t>a greeting </a:t>
            </a:r>
            <a:r>
              <a:rPr lang="en-US" sz="3200" dirty="0">
                <a:solidFill>
                  <a:srgbClr val="FFFF00"/>
                </a:solidFill>
              </a:rPr>
              <a:t>in </a:t>
            </a:r>
            <a:r>
              <a:rPr lang="en-US" sz="3200" dirty="0">
                <a:solidFill>
                  <a:srgbClr val="FFFF00"/>
                </a:solidFill>
              </a:rPr>
              <a:t>Paul's typical </a:t>
            </a:r>
            <a:r>
              <a:rPr lang="en-US" sz="3200" dirty="0">
                <a:solidFill>
                  <a:srgbClr val="FFFF00"/>
                </a:solidFill>
              </a:rPr>
              <a:t>fashion; </a:t>
            </a:r>
            <a:r>
              <a:rPr lang="en-US" sz="3200" dirty="0">
                <a:solidFill>
                  <a:srgbClr val="FFFF00"/>
                </a:solidFill>
              </a:rPr>
              <a:t>he states his name and information about himself.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489396"/>
            <a:ext cx="4652613" cy="3186039"/>
          </a:xfrm>
          <a:prstGeom prst="rect">
            <a:avLst/>
          </a:prstGeom>
        </p:spPr>
      </p:pic>
    </p:spTree>
    <p:extLst>
      <p:ext uri="{BB962C8B-B14F-4D97-AF65-F5344CB8AC3E}">
        <p14:creationId xmlns:p14="http://schemas.microsoft.com/office/powerpoint/2010/main" val="17156917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924800" cy="838200"/>
          </a:xfrm>
        </p:spPr>
        <p:txBody>
          <a:bodyPr>
            <a:noAutofit/>
          </a:bodyPr>
          <a:lstStyle/>
          <a:p>
            <a:r>
              <a:rPr lang="en-US" sz="3600" dirty="0"/>
              <a:t> COLOSSIANS </a:t>
            </a:r>
            <a:r>
              <a:rPr lang="en-US" sz="3600" dirty="0" smtClean="0"/>
              <a:t>1:1-2 SALUTATION (</a:t>
            </a:r>
            <a:r>
              <a:rPr lang="en-US" sz="3600" dirty="0" err="1" smtClean="0"/>
              <a:t>Cond’t</a:t>
            </a:r>
            <a:r>
              <a:rPr lang="en-US" sz="3600" dirty="0" smtClean="0"/>
              <a:t>) </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152400" y="1600200"/>
            <a:ext cx="8915400" cy="1569660"/>
          </a:xfrm>
          <a:prstGeom prst="rect">
            <a:avLst/>
          </a:prstGeom>
          <a:noFill/>
        </p:spPr>
        <p:txBody>
          <a:bodyPr wrap="square" rtlCol="0">
            <a:spAutoFit/>
          </a:bodyPr>
          <a:lstStyle/>
          <a:p>
            <a:r>
              <a:rPr lang="en-US" sz="3200" dirty="0">
                <a:solidFill>
                  <a:srgbClr val="FFFF00"/>
                </a:solidFill>
              </a:rPr>
              <a:t>Timothy </a:t>
            </a:r>
            <a:r>
              <a:rPr lang="en-US" sz="3200" dirty="0">
                <a:solidFill>
                  <a:srgbClr val="FFFF00"/>
                </a:solidFill>
              </a:rPr>
              <a:t>shares also in the greeting of the </a:t>
            </a:r>
            <a:r>
              <a:rPr lang="en-US" sz="3200" dirty="0">
                <a:solidFill>
                  <a:srgbClr val="FFFF00"/>
                </a:solidFill>
              </a:rPr>
              <a:t>Epistle</a:t>
            </a:r>
            <a:r>
              <a:rPr lang="en-US" sz="3200" dirty="0">
                <a:solidFill>
                  <a:srgbClr val="FFFF00"/>
                </a:solidFill>
              </a:rPr>
              <a:t>. </a:t>
            </a:r>
            <a:r>
              <a:rPr lang="en-US" sz="3200" dirty="0">
                <a:solidFill>
                  <a:srgbClr val="FFFF00"/>
                </a:solidFill>
              </a:rPr>
              <a:t> Note </a:t>
            </a:r>
            <a:r>
              <a:rPr lang="en-US" sz="3200" dirty="0">
                <a:solidFill>
                  <a:srgbClr val="FFFF00"/>
                </a:solidFill>
              </a:rPr>
              <a:t>also he calls </a:t>
            </a:r>
            <a:r>
              <a:rPr lang="en-US" sz="3200" dirty="0">
                <a:solidFill>
                  <a:srgbClr val="FFFF00"/>
                </a:solidFill>
              </a:rPr>
              <a:t>him “our brother,” </a:t>
            </a:r>
            <a:r>
              <a:rPr lang="en-US" sz="3200" dirty="0">
                <a:solidFill>
                  <a:srgbClr val="FFFF00"/>
                </a:solidFill>
              </a:rPr>
              <a:t>rather than his son</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0720954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COLOSSIANS 1:1-2 SALUTATION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28600" y="1066800"/>
            <a:ext cx="8686800" cy="2062103"/>
          </a:xfrm>
          <a:prstGeom prst="rect">
            <a:avLst/>
          </a:prstGeom>
          <a:noFill/>
        </p:spPr>
        <p:txBody>
          <a:bodyPr wrap="square" rtlCol="0">
            <a:spAutoFit/>
          </a:bodyPr>
          <a:lstStyle/>
          <a:p>
            <a:r>
              <a:rPr lang="en-US" sz="3200" b="1" dirty="0">
                <a:solidFill>
                  <a:srgbClr val="0070C0"/>
                </a:solidFill>
              </a:rPr>
              <a:t>1.2 </a:t>
            </a:r>
            <a:r>
              <a:rPr lang="en-US" sz="3200" b="1" dirty="0">
                <a:solidFill>
                  <a:prstClr val="white"/>
                </a:solidFill>
              </a:rPr>
              <a:t>To the saints and faithful brethren in Christ which are at </a:t>
            </a:r>
            <a:r>
              <a:rPr lang="en-US" sz="3200" b="1" dirty="0" err="1">
                <a:solidFill>
                  <a:prstClr val="white"/>
                </a:solidFill>
              </a:rPr>
              <a:t>Colosse</a:t>
            </a:r>
            <a:r>
              <a:rPr lang="en-US" sz="3200" b="1" dirty="0">
                <a:solidFill>
                  <a:prstClr val="white"/>
                </a:solidFill>
              </a:rPr>
              <a:t>: Grace be unto you, and peace, from God our Father and the Lord Jesus Christ.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222738" y="2971800"/>
            <a:ext cx="8915400" cy="3539430"/>
          </a:xfrm>
          <a:prstGeom prst="rect">
            <a:avLst/>
          </a:prstGeom>
          <a:noFill/>
        </p:spPr>
        <p:txBody>
          <a:bodyPr wrap="square" rtlCol="0">
            <a:spAutoFit/>
          </a:bodyPr>
          <a:lstStyle/>
          <a:p>
            <a:r>
              <a:rPr lang="en-US" sz="3200" dirty="0">
                <a:solidFill>
                  <a:srgbClr val="FFFF00"/>
                </a:solidFill>
              </a:rPr>
              <a:t>The word "saints</a:t>
            </a:r>
            <a:r>
              <a:rPr lang="en-US" sz="3200" dirty="0">
                <a:solidFill>
                  <a:srgbClr val="FFFF00"/>
                </a:solidFill>
              </a:rPr>
              <a:t>" </a:t>
            </a:r>
            <a:r>
              <a:rPr lang="en-US" sz="3200" dirty="0">
                <a:solidFill>
                  <a:srgbClr val="FFFF00"/>
                </a:solidFill>
              </a:rPr>
              <a:t>here refers </a:t>
            </a:r>
            <a:r>
              <a:rPr lang="en-US" sz="3200" dirty="0">
                <a:solidFill>
                  <a:srgbClr val="FFFF00"/>
                </a:solidFill>
              </a:rPr>
              <a:t>to all saved </a:t>
            </a:r>
            <a:r>
              <a:rPr lang="en-US" sz="3200" dirty="0">
                <a:solidFill>
                  <a:srgbClr val="FFFF00"/>
                </a:solidFill>
              </a:rPr>
              <a:t>believers. Paul now states </a:t>
            </a:r>
            <a:r>
              <a:rPr lang="en-US" sz="3200" dirty="0">
                <a:solidFill>
                  <a:srgbClr val="FFFF00"/>
                </a:solidFill>
              </a:rPr>
              <a:t>information about </a:t>
            </a:r>
            <a:r>
              <a:rPr lang="en-US" sz="3200" dirty="0">
                <a:solidFill>
                  <a:srgbClr val="FFFF00"/>
                </a:solidFill>
              </a:rPr>
              <a:t>recipients </a:t>
            </a:r>
            <a:r>
              <a:rPr lang="en-US" sz="3200" dirty="0">
                <a:solidFill>
                  <a:srgbClr val="FFFF00"/>
                </a:solidFill>
              </a:rPr>
              <a:t>and follows this with a brief greeting. </a:t>
            </a:r>
            <a:r>
              <a:rPr lang="en-US" sz="3200" dirty="0">
                <a:solidFill>
                  <a:srgbClr val="FFFF00"/>
                </a:solidFill>
              </a:rPr>
              <a:t>The greeting includes </a:t>
            </a:r>
            <a:r>
              <a:rPr lang="en-US" sz="3200" dirty="0">
                <a:solidFill>
                  <a:srgbClr val="FFFF00"/>
                </a:solidFill>
              </a:rPr>
              <a:t>the phrase "Grace </a:t>
            </a:r>
            <a:r>
              <a:rPr lang="en-US" sz="3200" dirty="0">
                <a:solidFill>
                  <a:srgbClr val="FFFF00"/>
                </a:solidFill>
              </a:rPr>
              <a:t>be unto </a:t>
            </a:r>
            <a:r>
              <a:rPr lang="en-US" sz="3200" dirty="0">
                <a:solidFill>
                  <a:srgbClr val="FFFF00"/>
                </a:solidFill>
              </a:rPr>
              <a:t>you and peace from God our Father and the Lord Jesus Christ." The phrase "grace to you" begins all four of his Prison Epistles and </a:t>
            </a:r>
            <a:r>
              <a:rPr lang="en-US" sz="3200" dirty="0">
                <a:solidFill>
                  <a:srgbClr val="FFFF00"/>
                </a:solidFill>
              </a:rPr>
              <a:t>is</a:t>
            </a:r>
            <a:endParaRPr lang="en-US" sz="3200" dirty="0">
              <a:solidFill>
                <a:srgbClr val="FFFF00"/>
              </a:solidFill>
            </a:endParaRPr>
          </a:p>
        </p:txBody>
      </p:sp>
    </p:spTree>
    <p:extLst>
      <p:ext uri="{BB962C8B-B14F-4D97-AF65-F5344CB8AC3E}">
        <p14:creationId xmlns:p14="http://schemas.microsoft.com/office/powerpoint/2010/main" val="5221113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838200"/>
          </a:xfrm>
        </p:spPr>
        <p:txBody>
          <a:bodyPr>
            <a:noAutofit/>
          </a:bodyPr>
          <a:lstStyle/>
          <a:p>
            <a:r>
              <a:rPr lang="en-US" sz="3600" dirty="0"/>
              <a:t>COLOSSIANS 1:1-2 SALUTATION </a:t>
            </a:r>
            <a:r>
              <a:rPr lang="en-US" sz="3600" dirty="0" smtClean="0"/>
              <a:t>(</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9/28/2022</a:t>
            </a:fld>
            <a:endParaRPr lang="en-US" sz="1200" dirty="0">
              <a:solidFill>
                <a:prstClr val="white"/>
              </a:solidFill>
            </a:endParaRPr>
          </a:p>
        </p:txBody>
      </p:sp>
      <p:sp>
        <p:nvSpPr>
          <p:cNvPr id="8" name="TextBox 7"/>
          <p:cNvSpPr txBox="1"/>
          <p:nvPr/>
        </p:nvSpPr>
        <p:spPr>
          <a:xfrm>
            <a:off x="304800" y="1066800"/>
            <a:ext cx="8915400" cy="2062103"/>
          </a:xfrm>
          <a:prstGeom prst="rect">
            <a:avLst/>
          </a:prstGeom>
          <a:noFill/>
        </p:spPr>
        <p:txBody>
          <a:bodyPr wrap="square" rtlCol="0">
            <a:spAutoFit/>
          </a:bodyPr>
          <a:lstStyle/>
          <a:p>
            <a:r>
              <a:rPr lang="en-US" sz="3200" dirty="0">
                <a:solidFill>
                  <a:srgbClr val="FFFF00"/>
                </a:solidFill>
              </a:rPr>
              <a:t>found in all of </a:t>
            </a:r>
            <a:r>
              <a:rPr lang="en-US" sz="3200" dirty="0">
                <a:solidFill>
                  <a:srgbClr val="FFFF00"/>
                </a:solidFill>
              </a:rPr>
              <a:t>Paul's letters </a:t>
            </a:r>
            <a:r>
              <a:rPr lang="en-US" sz="3200" dirty="0">
                <a:solidFill>
                  <a:srgbClr val="FFFF00"/>
                </a:solidFill>
              </a:rPr>
              <a:t>except his letters to Timothy and Titus. Paul presents Jesus as equal with God the Father, yet distinguishes between Father and Son as well.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195760"/>
            <a:ext cx="6128005" cy="3181849"/>
          </a:xfrm>
          <a:prstGeom prst="rect">
            <a:avLst/>
          </a:prstGeom>
        </p:spPr>
      </p:pic>
    </p:spTree>
    <p:extLst>
      <p:ext uri="{BB962C8B-B14F-4D97-AF65-F5344CB8AC3E}">
        <p14:creationId xmlns:p14="http://schemas.microsoft.com/office/powerpoint/2010/main" val="27286490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1.jpeg"/></Relationships>
</file>

<file path=ppt/theme/_rels/theme51.xml.rels><?xml version="1.0" encoding="UTF-8" standalone="yes"?>
<Relationships xmlns="http://schemas.openxmlformats.org/package/2006/relationships"><Relationship Id="rId1" Type="http://schemas.openxmlformats.org/officeDocument/2006/relationships/image" Target="../media/image1.jpeg"/></Relationships>
</file>

<file path=ppt/theme/_rels/theme52.xml.rels><?xml version="1.0" encoding="UTF-8" standalone="yes"?>
<Relationships xmlns="http://schemas.openxmlformats.org/package/2006/relationships"><Relationship Id="rId1" Type="http://schemas.openxmlformats.org/officeDocument/2006/relationships/image" Target="../media/image1.jpeg"/></Relationships>
</file>

<file path=ppt/theme/_rels/theme5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2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3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2.xml><?xml version="1.0" encoding="utf-8"?>
<a:theme xmlns:a="http://schemas.openxmlformats.org/drawingml/2006/main" name="3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3.xml><?xml version="1.0" encoding="utf-8"?>
<a:theme xmlns:a="http://schemas.openxmlformats.org/drawingml/2006/main" name="3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4.xml><?xml version="1.0" encoding="utf-8"?>
<a:theme xmlns:a="http://schemas.openxmlformats.org/drawingml/2006/main" name="3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5.xml><?xml version="1.0" encoding="utf-8"?>
<a:theme xmlns:a="http://schemas.openxmlformats.org/drawingml/2006/main" name="3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6.xml><?xml version="1.0" encoding="utf-8"?>
<a:theme xmlns:a="http://schemas.openxmlformats.org/drawingml/2006/main" name="3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7.xml><?xml version="1.0" encoding="utf-8"?>
<a:theme xmlns:a="http://schemas.openxmlformats.org/drawingml/2006/main" name="3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8.xml><?xml version="1.0" encoding="utf-8"?>
<a:theme xmlns:a="http://schemas.openxmlformats.org/drawingml/2006/main" name="3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9.xml><?xml version="1.0" encoding="utf-8"?>
<a:theme xmlns:a="http://schemas.openxmlformats.org/drawingml/2006/main" name="3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0.xml><?xml version="1.0" encoding="utf-8"?>
<a:theme xmlns:a="http://schemas.openxmlformats.org/drawingml/2006/main" name="3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1.xml><?xml version="1.0" encoding="utf-8"?>
<a:theme xmlns:a="http://schemas.openxmlformats.org/drawingml/2006/main" name="4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2.xml><?xml version="1.0" encoding="utf-8"?>
<a:theme xmlns:a="http://schemas.openxmlformats.org/drawingml/2006/main" name="4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3.xml><?xml version="1.0" encoding="utf-8"?>
<a:theme xmlns:a="http://schemas.openxmlformats.org/drawingml/2006/main" name="4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4.xml><?xml version="1.0" encoding="utf-8"?>
<a:theme xmlns:a="http://schemas.openxmlformats.org/drawingml/2006/main" name="4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5.xml><?xml version="1.0" encoding="utf-8"?>
<a:theme xmlns:a="http://schemas.openxmlformats.org/drawingml/2006/main" name="4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6.xml><?xml version="1.0" encoding="utf-8"?>
<a:theme xmlns:a="http://schemas.openxmlformats.org/drawingml/2006/main" name="4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7.xml><?xml version="1.0" encoding="utf-8"?>
<a:theme xmlns:a="http://schemas.openxmlformats.org/drawingml/2006/main" name="4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8.xml><?xml version="1.0" encoding="utf-8"?>
<a:theme xmlns:a="http://schemas.openxmlformats.org/drawingml/2006/main" name="4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9.xml><?xml version="1.0" encoding="utf-8"?>
<a:theme xmlns:a="http://schemas.openxmlformats.org/drawingml/2006/main" name="4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0.xml><?xml version="1.0" encoding="utf-8"?>
<a:theme xmlns:a="http://schemas.openxmlformats.org/drawingml/2006/main" name="4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1.xml><?xml version="1.0" encoding="utf-8"?>
<a:theme xmlns:a="http://schemas.openxmlformats.org/drawingml/2006/main" name="5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2.xml><?xml version="1.0" encoding="utf-8"?>
<a:theme xmlns:a="http://schemas.openxmlformats.org/drawingml/2006/main" name="5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3.xml><?xml version="1.0" encoding="utf-8"?>
<a:theme xmlns:a="http://schemas.openxmlformats.org/drawingml/2006/main" name="5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4253</Words>
  <Application>Microsoft Office PowerPoint</Application>
  <PresentationFormat>On-screen Show (4:3)</PresentationFormat>
  <Paragraphs>367</Paragraphs>
  <Slides>53</Slides>
  <Notes>53</Notes>
  <HiddenSlides>0</HiddenSlides>
  <MMClips>0</MMClips>
  <ScaleCrop>false</ScaleCrop>
  <HeadingPairs>
    <vt:vector size="4" baseType="variant">
      <vt:variant>
        <vt:lpstr>Theme</vt:lpstr>
      </vt:variant>
      <vt:variant>
        <vt:i4>53</vt:i4>
      </vt:variant>
      <vt:variant>
        <vt:lpstr>Slide Titles</vt:lpstr>
      </vt:variant>
      <vt:variant>
        <vt:i4>53</vt:i4>
      </vt:variant>
    </vt:vector>
  </HeadingPairs>
  <TitlesOfParts>
    <vt:vector size="106"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29_Apex</vt:lpstr>
      <vt:lpstr>30_Apex</vt:lpstr>
      <vt:lpstr>31_Apex</vt:lpstr>
      <vt:lpstr>32_Apex</vt:lpstr>
      <vt:lpstr>33_Apex</vt:lpstr>
      <vt:lpstr>34_Apex</vt:lpstr>
      <vt:lpstr>35_Apex</vt:lpstr>
      <vt:lpstr>36_Apex</vt:lpstr>
      <vt:lpstr>37_Apex</vt:lpstr>
      <vt:lpstr>38_Apex</vt:lpstr>
      <vt:lpstr>39_Apex</vt:lpstr>
      <vt:lpstr>40_Apex</vt:lpstr>
      <vt:lpstr>41_Apex</vt:lpstr>
      <vt:lpstr>42_Apex</vt:lpstr>
      <vt:lpstr>43_Apex</vt:lpstr>
      <vt:lpstr>44_Apex</vt:lpstr>
      <vt:lpstr>45_Apex</vt:lpstr>
      <vt:lpstr>46_Apex</vt:lpstr>
      <vt:lpstr>47_Apex</vt:lpstr>
      <vt:lpstr>48_Apex</vt:lpstr>
      <vt:lpstr>49_Apex</vt:lpstr>
      <vt:lpstr>50_Apex</vt:lpstr>
      <vt:lpstr>51_Apex</vt:lpstr>
      <vt:lpstr>52_Apex</vt:lpstr>
      <vt:lpstr>COLOSSIANS CHAPTER 1</vt:lpstr>
      <vt:lpstr>PowerPoint Presentation</vt:lpstr>
      <vt:lpstr>PURPOSE</vt:lpstr>
      <vt:lpstr>SUMMARY</vt:lpstr>
      <vt:lpstr>SUMMARY(Cond’t)</vt:lpstr>
      <vt:lpstr> COLOSSIANS 1:1-2 SALUTATION </vt:lpstr>
      <vt:lpstr> COLOSSIANS 1:1-2 SALUTATION (Cond’t) </vt:lpstr>
      <vt:lpstr>COLOSSIANS 1:1-2 SALUTATION (Cond’t)</vt:lpstr>
      <vt:lpstr>COLOSSIANS 1:1-2 SALUTATION (Cond’t)</vt:lpstr>
      <vt:lpstr>COLOSSIANS 1:3-14 THANKSGIVING AND PRAYER</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1:3-14 THANKSGIVING AND PRAYER (Cond’t)</vt:lpstr>
      <vt:lpstr>COLOSSIANS 1:15-17 THE PREEMINENCE OF CHRIST IN CREATION </vt:lpstr>
      <vt:lpstr>COLOSSIANS 1:15-17 THE PREEMINENCE OF CHRIST IN CREATION (Cond’t)</vt:lpstr>
      <vt:lpstr>COLOSSIANS 1:15-17 THE PREEMINENCE OF CHRIST IN CREATION (Cond’t)</vt:lpstr>
      <vt:lpstr>COLOSSIANS 1:15-17 THE PREEMINENCE OF CHRIST IN CREATION (Cond’t)</vt:lpstr>
      <vt:lpstr>COLOSSIANS 1:18-23 THE PREEMINENCE OF CHRIST IN REDEMPTION</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1:18-23 THE PREEMINENCE OF CHRIST IN REDEMPTION (Cond’t)</vt:lpstr>
      <vt:lpstr>COLOSSIANS 1:24-29 THE APOSTLE OF CHRIST PAUL'S SERVICE</vt:lpstr>
      <vt:lpstr>COLOSSIANS 1:24-29 THE APOSTLE OF CHRIST PAUL'S SERVICE</vt:lpstr>
      <vt:lpstr>COLOSSIANS 1:24-29 THE APOSTLE OF CHRIST PAUL'S SERVICE (Cond’t)</vt:lpstr>
      <vt:lpstr>COLOSSIANS 1:24-29 THE APOSTLE OF CHRIST PAUL'S SERVICE (Cond’t)</vt:lpstr>
      <vt:lpstr>COLOSSIANS 1:24-29 THE APOSTLE OF CHRIST PAUL'S SERVICE (Cond’t)</vt:lpstr>
      <vt:lpstr>COLOSSIANS 1:24-29 THE APOSTLE OF CHRIST PAUL'S SERVICE (Cond’t)</vt:lpstr>
      <vt:lpstr>COLOSSIANS 1:24-29 THE APOSTLE OF CHRIST PAUL'S SERVICE (Cond’t)</vt:lpstr>
      <vt:lpstr>COLOSSIANS 1:24-29 THE APOSTLE OF CHRIST PAUL'S SERVICE (Cond’t)</vt:lpstr>
      <vt:lpstr>COLOSSIANS 1:24-29 THE APOSTLE OF CHRIST PAUL'S SERVICE (Cond’t)</vt:lpstr>
      <vt:lpstr>THIS CONCLUDES  COLOSSIANS CHAPTER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3</cp:revision>
  <dcterms:created xsi:type="dcterms:W3CDTF">2022-09-29T01:56:30Z</dcterms:created>
  <dcterms:modified xsi:type="dcterms:W3CDTF">2022-09-29T02:17:16Z</dcterms:modified>
</cp:coreProperties>
</file>