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9.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0.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2.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3.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4.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5.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6.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27.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28.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29.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03" r:id="rId12"/>
    <p:sldMasterId id="2147483816" r:id="rId13"/>
    <p:sldMasterId id="2147483829" r:id="rId14"/>
    <p:sldMasterId id="2147483842" r:id="rId15"/>
    <p:sldMasterId id="2147483855" r:id="rId16"/>
    <p:sldMasterId id="2147483868" r:id="rId17"/>
    <p:sldMasterId id="2147483881" r:id="rId18"/>
    <p:sldMasterId id="2147483894" r:id="rId19"/>
    <p:sldMasterId id="2147483907" r:id="rId20"/>
    <p:sldMasterId id="2147483920" r:id="rId21"/>
    <p:sldMasterId id="2147483933" r:id="rId22"/>
    <p:sldMasterId id="2147483946" r:id="rId23"/>
    <p:sldMasterId id="2147483959" r:id="rId24"/>
    <p:sldMasterId id="2147483972" r:id="rId25"/>
    <p:sldMasterId id="2147483985" r:id="rId26"/>
    <p:sldMasterId id="2147483998" r:id="rId27"/>
    <p:sldMasterId id="2147484011" r:id="rId28"/>
    <p:sldMasterId id="2147484024" r:id="rId29"/>
    <p:sldMasterId id="2147484037" r:id="rId30"/>
  </p:sldMasterIdLst>
  <p:notesMasterIdLst>
    <p:notesMasterId r:id="rId61"/>
  </p:notesMasterIdLst>
  <p:sldIdLst>
    <p:sldId id="257" r:id="rId31"/>
    <p:sldId id="258" r:id="rId32"/>
    <p:sldId id="259" r:id="rId33"/>
    <p:sldId id="260" r:id="rId34"/>
    <p:sldId id="261" r:id="rId35"/>
    <p:sldId id="262" r:id="rId36"/>
    <p:sldId id="263" r:id="rId37"/>
    <p:sldId id="264" r:id="rId38"/>
    <p:sldId id="265" r:id="rId39"/>
    <p:sldId id="266" r:id="rId40"/>
    <p:sldId id="267" r:id="rId41"/>
    <p:sldId id="268" r:id="rId42"/>
    <p:sldId id="269" r:id="rId43"/>
    <p:sldId id="270" r:id="rId44"/>
    <p:sldId id="271" r:id="rId45"/>
    <p:sldId id="272" r:id="rId46"/>
    <p:sldId id="273" r:id="rId47"/>
    <p:sldId id="274" r:id="rId48"/>
    <p:sldId id="275" r:id="rId49"/>
    <p:sldId id="276" r:id="rId50"/>
    <p:sldId id="277" r:id="rId51"/>
    <p:sldId id="278" r:id="rId52"/>
    <p:sldId id="279" r:id="rId53"/>
    <p:sldId id="280" r:id="rId54"/>
    <p:sldId id="281" r:id="rId55"/>
    <p:sldId id="282" r:id="rId56"/>
    <p:sldId id="283" r:id="rId57"/>
    <p:sldId id="284" r:id="rId58"/>
    <p:sldId id="285" r:id="rId59"/>
    <p:sldId id="286"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19" autoAdjust="0"/>
  </p:normalViewPr>
  <p:slideViewPr>
    <p:cSldViewPr>
      <p:cViewPr varScale="1">
        <p:scale>
          <a:sx n="81" d="100"/>
          <a:sy n="81" d="100"/>
        </p:scale>
        <p:origin x="-105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slide" Target="slides/slide20.xml"/><Relationship Id="rId55" Type="http://schemas.openxmlformats.org/officeDocument/2006/relationships/slide" Target="slides/slide25.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20" Type="http://schemas.openxmlformats.org/officeDocument/2006/relationships/slideMaster" Target="slideMasters/slideMaster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 Type="http://schemas.openxmlformats.org/officeDocument/2006/relationships/slideMaster" Target="slideMasters/slideMaster10.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E6484B-00AF-4D66-B5FC-5824EF393495}" type="datetimeFigureOut">
              <a:rPr lang="en-US" smtClean="0"/>
              <a:t>6/6/2022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F6E53B-9E07-4DF1-A7EA-1C6076F1AE3D}" type="slidenum">
              <a:rPr lang="en-US" smtClean="0"/>
              <a:t>‹#›</a:t>
            </a:fld>
            <a:endParaRPr lang="en-US"/>
          </a:p>
        </p:txBody>
      </p:sp>
    </p:spTree>
    <p:extLst>
      <p:ext uri="{BB962C8B-B14F-4D97-AF65-F5344CB8AC3E}">
        <p14:creationId xmlns:p14="http://schemas.microsoft.com/office/powerpoint/2010/main" val="170187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6/6/2022 8:10 AM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Leviticus 19:15-18 - Ye shall do no unrighteousness in judgment: thou shalt not respect the person of the poor, nor </a:t>
            </a:r>
            <a:r>
              <a:rPr lang="en-US" dirty="0" err="1" smtClean="0"/>
              <a:t>honour</a:t>
            </a:r>
            <a:r>
              <a:rPr lang="en-US" dirty="0" smtClean="0"/>
              <a:t> the person of the mighty: but in righteousness shalt thou judge thy </a:t>
            </a:r>
            <a:r>
              <a:rPr lang="en-US" dirty="0" err="1" smtClean="0"/>
              <a:t>neighbour</a:t>
            </a:r>
            <a:r>
              <a:rPr lang="en-US" dirty="0" smtClean="0"/>
              <a:t>.</a:t>
            </a:r>
          </a:p>
          <a:p>
            <a:r>
              <a:rPr lang="en-US" dirty="0" smtClean="0"/>
              <a:t>16Thou shalt not go up and down as a talebearer among thy people: neither shalt thou stand against the blood of thy </a:t>
            </a:r>
            <a:r>
              <a:rPr lang="en-US" dirty="0" err="1" smtClean="0"/>
              <a:t>neighbour</a:t>
            </a:r>
            <a:r>
              <a:rPr lang="en-US" dirty="0" smtClean="0"/>
              <a:t>: I am the LORD.</a:t>
            </a:r>
          </a:p>
          <a:p>
            <a:r>
              <a:rPr lang="en-US" dirty="0" smtClean="0"/>
              <a:t>17Thou shalt not hate thy brother in thine heart: thou shalt in any wise rebuke thy </a:t>
            </a:r>
            <a:r>
              <a:rPr lang="en-US" dirty="0" err="1" smtClean="0"/>
              <a:t>neighbour</a:t>
            </a:r>
            <a:r>
              <a:rPr lang="en-US" dirty="0" smtClean="0"/>
              <a:t>, and not suffer sin upon him.</a:t>
            </a:r>
          </a:p>
          <a:p>
            <a:r>
              <a:rPr lang="en-US" dirty="0" smtClean="0"/>
              <a:t>18Thou shalt not avenge, nor bear any grudge against the children of thy people, but thou shalt love thy </a:t>
            </a:r>
            <a:r>
              <a:rPr lang="en-US" dirty="0" err="1" smtClean="0"/>
              <a:t>neighbour</a:t>
            </a:r>
            <a:r>
              <a:rPr lang="en-US" dirty="0" smtClean="0"/>
              <a:t> as thyself: I am the LORD.</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6/6/2022 8:11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6/6/2022 8:11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6/6/2022 8:11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Matthew 5:21-22 - Ye have heard that it was said by them of old time, Thou shalt not kill; and whosoever shall kill shall be in danger of the judgment:</a:t>
            </a:r>
          </a:p>
          <a:p>
            <a:r>
              <a:rPr lang="en-US" dirty="0" smtClean="0"/>
              <a:t>22But I say unto you, That whosoever is angry with his brother without a cause shall be in danger of the judgment: and whosoever shall say to his brother, </a:t>
            </a:r>
            <a:r>
              <a:rPr lang="en-US" dirty="0" err="1" smtClean="0"/>
              <a:t>Raca</a:t>
            </a:r>
            <a:r>
              <a:rPr lang="en-US" dirty="0" smtClean="0"/>
              <a:t>, shall be in danger of the council: but whosoever shall say, Thou fool, shall be in danger of hell fire.</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6/6/2022 8:11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James 1:25 - But whoso </a:t>
            </a:r>
            <a:r>
              <a:rPr lang="en-US" dirty="0" err="1" smtClean="0"/>
              <a:t>looketh</a:t>
            </a:r>
            <a:r>
              <a:rPr lang="en-US" dirty="0" smtClean="0"/>
              <a:t> into the perfect law of liberty, and </a:t>
            </a:r>
            <a:r>
              <a:rPr lang="en-US" dirty="0" err="1" smtClean="0"/>
              <a:t>continueth</a:t>
            </a:r>
            <a:r>
              <a:rPr lang="en-US" dirty="0" smtClean="0"/>
              <a:t> therein, he being not a forgetful hearer, but a doer of the work, this man shall be blessed in his deed.</a:t>
            </a:r>
          </a:p>
          <a:p>
            <a:r>
              <a:rPr lang="en-US" dirty="0" smtClean="0"/>
              <a:t>Gal. 3:24 - Wherefore the law was our schoolmaster to bring us unto Christ, that we might be justified by faith.</a:t>
            </a:r>
          </a:p>
          <a:p>
            <a:r>
              <a:rPr lang="en-US" dirty="0" smtClean="0"/>
              <a:t>John 8:36 - If the Son therefore shall make you free, ye shall be free indeed.</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6/6/2022 8:11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6/6/2022 8:11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Rom. 3:19-20 - Now we know that what things </a:t>
            </a:r>
            <a:r>
              <a:rPr lang="en-US" dirty="0" err="1" smtClean="0"/>
              <a:t>soever</a:t>
            </a:r>
            <a:r>
              <a:rPr lang="en-US" dirty="0" smtClean="0"/>
              <a:t> the law </a:t>
            </a:r>
            <a:r>
              <a:rPr lang="en-US" dirty="0" err="1" smtClean="0"/>
              <a:t>saith</a:t>
            </a:r>
            <a:r>
              <a:rPr lang="en-US" dirty="0" smtClean="0"/>
              <a:t>, it </a:t>
            </a:r>
            <a:r>
              <a:rPr lang="en-US" dirty="0" err="1" smtClean="0"/>
              <a:t>saith</a:t>
            </a:r>
            <a:r>
              <a:rPr lang="en-US" dirty="0" smtClean="0"/>
              <a:t> to them who are under the law: that every mouth may be stopped, and all the world may become guilty before God.</a:t>
            </a:r>
          </a:p>
          <a:p>
            <a:r>
              <a:rPr lang="en-US" dirty="0" smtClean="0"/>
              <a:t>20Therefore by the deeds of the law there shall no flesh be justified in his sight: for by the law is the knowledge of sin.</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6/6/2022 8:11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6/6/2022 8:11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6/6/2022 8:11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6/6/2022 8:11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6/6/2022 8:10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6/6/2022 8:11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6/6/2022 8:11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6/6/2022 8:11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6/6/2022 8:11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6/6/2022 8:11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6/6/2022 8:11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 22:2 - And he said, Take now thy son, thine only son Isaac, whom thou </a:t>
            </a:r>
            <a:r>
              <a:rPr lang="en-US" dirty="0" err="1" smtClean="0"/>
              <a:t>lovest</a:t>
            </a:r>
            <a:r>
              <a:rPr lang="en-US" dirty="0" smtClean="0"/>
              <a:t>, and get thee into the land of Moriah; and offer him there for a burnt offering upon one of the mountains which I will tell thee of.</a:t>
            </a: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6/6/2022 8:11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 22:12 - And he said, Lay not thine hand upon the lad, neither do thou any thing unto him: for now I know that thou </a:t>
            </a:r>
            <a:r>
              <a:rPr lang="en-US" dirty="0" err="1" smtClean="0"/>
              <a:t>fearest</a:t>
            </a:r>
            <a:r>
              <a:rPr lang="en-US" dirty="0" smtClean="0"/>
              <a:t> God, seeing thou hast not withheld thy son, thine only son from me.</a:t>
            </a:r>
          </a:p>
          <a:p>
            <a:r>
              <a:rPr lang="en-US" dirty="0" smtClean="0"/>
              <a:t>Heb. 11:19 - Accounting that God was able to raise him up, even from the dead; from whence also he received him in a figure.</a:t>
            </a:r>
          </a:p>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6/6/2022 8:11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6/6/2022 8:11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Matthew 1:5 - And Salmon begat Booz of </a:t>
            </a:r>
            <a:r>
              <a:rPr lang="en-US" dirty="0" err="1" smtClean="0"/>
              <a:t>Rachab</a:t>
            </a:r>
            <a:r>
              <a:rPr lang="en-US" dirty="0" smtClean="0"/>
              <a:t>; and Booz begat Obed of Ruth; and Obed begat Jesse;</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6/6/2022 8:11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6/6/2022 8:10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6/6/2022 8:10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6/6/2022 8:10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Cor. 1:26-31 - For ye see your calling, brethren, how that not many wise men after the flesh, not many mighty, not many noble, are called:</a:t>
            </a:r>
          </a:p>
          <a:p>
            <a:r>
              <a:rPr lang="en-US" dirty="0" smtClean="0"/>
              <a:t>27But God hath chosen the foolish things of the world to confound the wise; and God hath chosen the weak things of the world to confound the things which are mighty;</a:t>
            </a:r>
          </a:p>
          <a:p>
            <a:r>
              <a:rPr lang="en-US" dirty="0" smtClean="0"/>
              <a:t>28And base things of the world, and things which are despised, hath God chosen, yea, and things which are not, to bring to </a:t>
            </a:r>
            <a:r>
              <a:rPr lang="en-US" dirty="0" err="1" smtClean="0"/>
              <a:t>nought</a:t>
            </a:r>
            <a:r>
              <a:rPr lang="en-US" dirty="0" smtClean="0"/>
              <a:t> things that are:</a:t>
            </a:r>
          </a:p>
          <a:p>
            <a:r>
              <a:rPr lang="en-US" dirty="0" smtClean="0"/>
              <a:t>29That no flesh should glory in his presence.</a:t>
            </a:r>
          </a:p>
          <a:p>
            <a:r>
              <a:rPr lang="en-US" dirty="0" smtClean="0"/>
              <a:t>30But of him are ye in Christ Jesus, who of God is made unto us wisdom, and righteousness, and sanctification, and redemption:</a:t>
            </a:r>
          </a:p>
          <a:p>
            <a:r>
              <a:rPr lang="en-US" dirty="0" smtClean="0"/>
              <a:t>31That, according as it is written, He that </a:t>
            </a:r>
            <a:r>
              <a:rPr lang="en-US" dirty="0" err="1" smtClean="0"/>
              <a:t>glorieth</a:t>
            </a:r>
            <a:r>
              <a:rPr lang="en-US" dirty="0" smtClean="0"/>
              <a:t>, let him glory in the Lord.</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6/6/2022 8:10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6/6/2022 8:10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James 5:1-6 - Go to now, ye rich men, weep and howl for your miseries that shall come upon you.</a:t>
            </a:r>
          </a:p>
          <a:p>
            <a:r>
              <a:rPr lang="en-US" dirty="0" smtClean="0"/>
              <a:t>2Your riches are corrupted, and your garments are </a:t>
            </a:r>
            <a:r>
              <a:rPr lang="en-US" dirty="0" err="1" smtClean="0"/>
              <a:t>motheaten</a:t>
            </a:r>
            <a:r>
              <a:rPr lang="en-US" dirty="0" smtClean="0"/>
              <a:t>.</a:t>
            </a:r>
          </a:p>
          <a:p>
            <a:r>
              <a:rPr lang="en-US" dirty="0" smtClean="0"/>
              <a:t>3Your gold and silver is cankered; and the rust of them shall be a witness against you, and shall eat your flesh as it were fire. Ye have heaped treasure together for the last days.</a:t>
            </a:r>
          </a:p>
          <a:p>
            <a:r>
              <a:rPr lang="en-US" dirty="0" smtClean="0"/>
              <a:t>4Behold, the hire of the </a:t>
            </a:r>
            <a:r>
              <a:rPr lang="en-US" dirty="0" err="1" smtClean="0"/>
              <a:t>labourers</a:t>
            </a:r>
            <a:r>
              <a:rPr lang="en-US" dirty="0" smtClean="0"/>
              <a:t> who have reaped down your fields, which is of you kept back by fraud, </a:t>
            </a:r>
            <a:r>
              <a:rPr lang="en-US" dirty="0" err="1" smtClean="0"/>
              <a:t>crieth</a:t>
            </a:r>
            <a:r>
              <a:rPr lang="en-US" dirty="0" smtClean="0"/>
              <a:t>: and the cries of them which have reaped are entered into the ears of the Lord of </a:t>
            </a:r>
            <a:r>
              <a:rPr lang="en-US" dirty="0" err="1" smtClean="0"/>
              <a:t>sabaoth</a:t>
            </a:r>
            <a:r>
              <a:rPr lang="en-US" dirty="0" smtClean="0"/>
              <a:t>.</a:t>
            </a:r>
          </a:p>
          <a:p>
            <a:r>
              <a:rPr lang="en-US" dirty="0" smtClean="0"/>
              <a:t>5Ye have lived in pleasure on the earth, and been wanton; ye have nourished your hearts, as in a day of slaughter.</a:t>
            </a:r>
          </a:p>
          <a:p>
            <a:r>
              <a:rPr lang="en-US" dirty="0" smtClean="0"/>
              <a:t>6Ye have condemned and killed the just; and he doth not resist you.</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6/6/2022 8:10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6/6/2022 8:11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6/6/2022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538597884"/>
      </p:ext>
    </p:extLst>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51108698"/>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45336353"/>
      </p:ext>
    </p:extLst>
  </p:cSld>
  <p:clrMapOvr>
    <a:masterClrMapping/>
  </p:clrMapOvr>
  <p:transition>
    <p:wipe dir="d"/>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6/6/2022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01985497"/>
      </p:ext>
    </p:extLst>
  </p:cSld>
  <p:clrMapOvr>
    <a:masterClrMapping/>
  </p:clrMapOvr>
  <p:transition>
    <p:wipe dir="d"/>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6/6/2022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71390539"/>
      </p:ext>
    </p:extLst>
  </p:cSld>
  <p:clrMapOvr>
    <a:masterClrMapping/>
  </p:clrMapOvr>
  <p:transition>
    <p:wipe dir="d"/>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5391009"/>
      </p:ext>
    </p:extLst>
  </p:cSld>
  <p:clrMapOvr>
    <a:masterClrMapping/>
  </p:clrMapOvr>
  <p:transition>
    <p:wipe dir="d"/>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64061594"/>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381774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49741285"/>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95862418"/>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4667924"/>
      </p:ext>
    </p:extLst>
  </p:cSld>
  <p:clrMapOvr>
    <a:masterClrMapping/>
  </p:clrMapOvr>
  <p:transition>
    <p:wipe dir="d"/>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6/6/2022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442869890"/>
      </p:ext>
    </p:extLst>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3658829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87476918"/>
      </p:ext>
    </p:extLst>
  </p:cSld>
  <p:clrMapOvr>
    <a:masterClrMapping/>
  </p:clrMapOvr>
  <p:transition>
    <p:wipe dir="d"/>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9817789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66204868"/>
      </p:ext>
    </p:extLst>
  </p:cSld>
  <p:clrMapOvr>
    <a:masterClrMapping/>
  </p:clrMapOvr>
  <p:transition>
    <p:wipe dir="d"/>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6/6/2022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42319613"/>
      </p:ext>
    </p:extLst>
  </p:cSld>
  <p:clrMapOvr>
    <a:masterClrMapping/>
  </p:clrMapOvr>
  <p:transition>
    <p:wipe dir="d"/>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6/6/2022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77706166"/>
      </p:ext>
    </p:extLst>
  </p:cSld>
  <p:clrMapOvr>
    <a:masterClrMapping/>
  </p:clrMapOvr>
  <p:transition>
    <p:wipe dir="d"/>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21678190"/>
      </p:ext>
    </p:extLst>
  </p:cSld>
  <p:clrMapOvr>
    <a:masterClrMapping/>
  </p:clrMapOvr>
  <p:transition>
    <p:wipe dir="d"/>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1098933"/>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6039728"/>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81637463"/>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89477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0096836"/>
      </p:ext>
    </p:extLst>
  </p:cSld>
  <p:clrMapOvr>
    <a:masterClrMapping/>
  </p:clrMapOvr>
  <p:transition>
    <p:wipe dir="d"/>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6536894"/>
      </p:ext>
    </p:extLst>
  </p:cSld>
  <p:clrMapOvr>
    <a:masterClrMapping/>
  </p:clrMapOvr>
  <p:transition>
    <p:wipe dir="d"/>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6/6/2022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950010103"/>
      </p:ext>
    </p:extLst>
  </p:cSld>
  <p:clrMapOvr>
    <a:masterClrMapping/>
  </p:clrMapOvr>
  <p:transition>
    <p:wipe dir="d"/>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81524879"/>
      </p:ext>
    </p:extLst>
  </p:cSld>
  <p:clrMapOvr>
    <a:masterClrMapping/>
  </p:clrMapOvr>
  <p:transition>
    <p:wipe dir="d"/>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70811820"/>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85020530"/>
      </p:ext>
    </p:extLst>
  </p:cSld>
  <p:clrMapOvr>
    <a:masterClrMapping/>
  </p:clrMapOvr>
  <p:transition>
    <p:wipe dir="d"/>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6/6/2022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15344570"/>
      </p:ext>
    </p:extLst>
  </p:cSld>
  <p:clrMapOvr>
    <a:masterClrMapping/>
  </p:clrMapOvr>
  <p:transition>
    <p:wipe dir="d"/>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6/6/2022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42497537"/>
      </p:ext>
    </p:extLst>
  </p:cSld>
  <p:clrMapOvr>
    <a:masterClrMapping/>
  </p:clrMapOvr>
  <p:transition>
    <p:wipe dir="d"/>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44294300"/>
      </p:ext>
    </p:extLst>
  </p:cSld>
  <p:clrMapOvr>
    <a:masterClrMapping/>
  </p:clrMapOvr>
  <p:transition>
    <p:wipe dir="d"/>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29059673"/>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019915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6/6/2022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019572558"/>
      </p:ext>
    </p:extLst>
  </p:cSld>
  <p:clrMapOvr>
    <a:masterClrMapping/>
  </p:clrMapOvr>
  <p:transition>
    <p:wipe dir="d"/>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34416317"/>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46452723"/>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7560949"/>
      </p:ext>
    </p:extLst>
  </p:cSld>
  <p:clrMapOvr>
    <a:masterClrMapping/>
  </p:clrMapOvr>
  <p:transition>
    <p:wipe dir="d"/>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6/6/2022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840848324"/>
      </p:ext>
    </p:extLst>
  </p:cSld>
  <p:clrMapOvr>
    <a:masterClrMapping/>
  </p:clrMapOvr>
  <p:transition>
    <p:wipe dir="d"/>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11337664"/>
      </p:ext>
    </p:extLst>
  </p:cSld>
  <p:clrMapOvr>
    <a:masterClrMapping/>
  </p:clrMapOvr>
  <p:transition>
    <p:wipe dir="d"/>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23657537"/>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52725398"/>
      </p:ext>
    </p:extLst>
  </p:cSld>
  <p:clrMapOvr>
    <a:masterClrMapping/>
  </p:clrMapOvr>
  <p:transition>
    <p:wipe dir="d"/>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6/6/2022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072951"/>
      </p:ext>
    </p:extLst>
  </p:cSld>
  <p:clrMapOvr>
    <a:masterClrMapping/>
  </p:clrMapOvr>
  <p:transition>
    <p:wipe dir="d"/>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6/6/2022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28191976"/>
      </p:ext>
    </p:extLst>
  </p:cSld>
  <p:clrMapOvr>
    <a:masterClrMapping/>
  </p:clrMapOvr>
  <p:transition>
    <p:wipe dir="d"/>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06639356"/>
      </p:ext>
    </p:extLst>
  </p:cSld>
  <p:clrMapOvr>
    <a:masterClrMapping/>
  </p:clrMapOvr>
  <p:transition>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80309188"/>
      </p:ext>
    </p:extLst>
  </p:cSld>
  <p:clrMapOvr>
    <a:masterClrMapping/>
  </p:clrMapOvr>
  <p:transition>
    <p:wipe dir="d"/>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85192861"/>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63507166"/>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88632336"/>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23018282"/>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3377671"/>
      </p:ext>
    </p:extLst>
  </p:cSld>
  <p:clrMapOvr>
    <a:masterClrMapping/>
  </p:clrMapOvr>
  <p:transition>
    <p:wipe dir="d"/>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6/6/2022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545893525"/>
      </p:ext>
    </p:extLst>
  </p:cSld>
  <p:clrMapOvr>
    <a:masterClrMapping/>
  </p:clrMapOvr>
  <p:transition>
    <p:wipe dir="d"/>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31498780"/>
      </p:ext>
    </p:extLst>
  </p:cSld>
  <p:clrMapOvr>
    <a:masterClrMapping/>
  </p:clrMapOvr>
  <p:transition>
    <p:wipe dir="d"/>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31161489"/>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88407009"/>
      </p:ext>
    </p:extLst>
  </p:cSld>
  <p:clrMapOvr>
    <a:masterClrMapping/>
  </p:clrMapOvr>
  <p:transition>
    <p:wipe dir="d"/>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6/6/2022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79474522"/>
      </p:ext>
    </p:extLst>
  </p:cSld>
  <p:clrMapOvr>
    <a:masterClrMapping/>
  </p:clrMapOvr>
  <p:transition>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53660308"/>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6/6/2022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52006961"/>
      </p:ext>
    </p:extLst>
  </p:cSld>
  <p:clrMapOvr>
    <a:masterClrMapping/>
  </p:clrMapOvr>
  <p:transition>
    <p:wipe dir="d"/>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31214891"/>
      </p:ext>
    </p:extLst>
  </p:cSld>
  <p:clrMapOvr>
    <a:masterClrMapping/>
  </p:clrMapOvr>
  <p:transition>
    <p:wipe dir="d"/>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13288212"/>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91285337"/>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01646326"/>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47664339"/>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9315187"/>
      </p:ext>
    </p:extLst>
  </p:cSld>
  <p:clrMapOvr>
    <a:masterClrMapping/>
  </p:clrMapOvr>
  <p:transition>
    <p:wipe dir="d"/>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6/6/2022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315064620"/>
      </p:ext>
    </p:extLst>
  </p:cSld>
  <p:clrMapOvr>
    <a:masterClrMapping/>
  </p:clrMapOvr>
  <p:transition>
    <p:wipe dir="d"/>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01658823"/>
      </p:ext>
    </p:extLst>
  </p:cSld>
  <p:clrMapOvr>
    <a:masterClrMapping/>
  </p:clrMapOvr>
  <p:transition>
    <p:wipe dir="d"/>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0239481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05500681"/>
      </p:ext>
    </p:extLst>
  </p:cSld>
  <p:clrMapOvr>
    <a:masterClrMapping/>
  </p:clrMapOvr>
  <p:transition>
    <p:wipe dir="d"/>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49487866"/>
      </p:ext>
    </p:extLst>
  </p:cSld>
  <p:clrMapOvr>
    <a:masterClrMapping/>
  </p:clrMapOvr>
  <p:transition>
    <p:wipe dir="d"/>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6/6/2022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32131310"/>
      </p:ext>
    </p:extLst>
  </p:cSld>
  <p:clrMapOvr>
    <a:masterClrMapping/>
  </p:clrMapOvr>
  <p:transition>
    <p:wipe dir="d"/>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6/6/2022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72160794"/>
      </p:ext>
    </p:extLst>
  </p:cSld>
  <p:clrMapOvr>
    <a:masterClrMapping/>
  </p:clrMapOvr>
  <p:transition>
    <p:wipe dir="d"/>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09426508"/>
      </p:ext>
    </p:extLst>
  </p:cSld>
  <p:clrMapOvr>
    <a:masterClrMapping/>
  </p:clrMapOvr>
  <p:transition>
    <p:wipe dir="d"/>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86781536"/>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14485016"/>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95379674"/>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46397530"/>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6607009"/>
      </p:ext>
    </p:extLst>
  </p:cSld>
  <p:clrMapOvr>
    <a:masterClrMapping/>
  </p:clrMapOvr>
  <p:transition>
    <p:wipe dir="d"/>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6/6/2022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317964547"/>
      </p:ext>
    </p:extLst>
  </p:cSld>
  <p:clrMapOvr>
    <a:masterClrMapping/>
  </p:clrMapOvr>
  <p:transition>
    <p:wipe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6/6/2022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21877035"/>
      </p:ext>
    </p:extLst>
  </p:cSld>
  <p:clrMapOvr>
    <a:masterClrMapping/>
  </p:clrMapOvr>
  <p:transition>
    <p:wipe dir="d"/>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56364074"/>
      </p:ext>
    </p:extLst>
  </p:cSld>
  <p:clrMapOvr>
    <a:masterClrMapping/>
  </p:clrMapOvr>
  <p:transition>
    <p:wipe dir="d"/>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53314744"/>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66289663"/>
      </p:ext>
    </p:extLst>
  </p:cSld>
  <p:clrMapOvr>
    <a:masterClrMapping/>
  </p:clrMapOvr>
  <p:transition>
    <p:wipe dir="d"/>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6/6/2022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52376922"/>
      </p:ext>
    </p:extLst>
  </p:cSld>
  <p:clrMapOvr>
    <a:masterClrMapping/>
  </p:clrMapOvr>
  <p:transition>
    <p:wipe dir="d"/>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6/6/2022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15391804"/>
      </p:ext>
    </p:extLst>
  </p:cSld>
  <p:clrMapOvr>
    <a:masterClrMapping/>
  </p:clrMapOvr>
  <p:transition>
    <p:wipe dir="d"/>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65865094"/>
      </p:ext>
    </p:extLst>
  </p:cSld>
  <p:clrMapOvr>
    <a:masterClrMapping/>
  </p:clrMapOvr>
  <p:transition>
    <p:wipe dir="d"/>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39018192"/>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67278866"/>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33558103"/>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445850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6/6/2022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22970815"/>
      </p:ext>
    </p:extLst>
  </p:cSld>
  <p:clrMapOvr>
    <a:masterClrMapping/>
  </p:clrMapOvr>
  <p:transition>
    <p:wipe dir="d"/>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0898574"/>
      </p:ext>
    </p:extLst>
  </p:cSld>
  <p:clrMapOvr>
    <a:masterClrMapping/>
  </p:clrMapOvr>
  <p:transition>
    <p:wipe dir="d"/>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6/6/2022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4246334824"/>
      </p:ext>
    </p:extLst>
  </p:cSld>
  <p:clrMapOvr>
    <a:masterClrMapping/>
  </p:clrMapOvr>
  <p:transition>
    <p:wipe dir="d"/>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07951185"/>
      </p:ext>
    </p:extLst>
  </p:cSld>
  <p:clrMapOvr>
    <a:masterClrMapping/>
  </p:clrMapOvr>
  <p:transition>
    <p:wipe dir="d"/>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73019336"/>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1274592"/>
      </p:ext>
    </p:extLst>
  </p:cSld>
  <p:clrMapOvr>
    <a:masterClrMapping/>
  </p:clrMapOvr>
  <p:transition>
    <p:wipe dir="d"/>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6/6/2022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83390284"/>
      </p:ext>
    </p:extLst>
  </p:cSld>
  <p:clrMapOvr>
    <a:masterClrMapping/>
  </p:clrMapOvr>
  <p:transition>
    <p:wipe dir="d"/>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6/6/2022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23543307"/>
      </p:ext>
    </p:extLst>
  </p:cSld>
  <p:clrMapOvr>
    <a:masterClrMapping/>
  </p:clrMapOvr>
  <p:transition>
    <p:wipe dir="d"/>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34045323"/>
      </p:ext>
    </p:extLst>
  </p:cSld>
  <p:clrMapOvr>
    <a:masterClrMapping/>
  </p:clrMapOvr>
  <p:transition>
    <p:wipe dir="d"/>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09915416"/>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8109328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71893051"/>
      </p:ext>
    </p:extLst>
  </p:cSld>
  <p:clrMapOvr>
    <a:masterClrMapping/>
  </p:clrMapOvr>
  <p:transition>
    <p:wipe dir="d"/>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68300095"/>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88554345"/>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7710024"/>
      </p:ext>
    </p:extLst>
  </p:cSld>
  <p:clrMapOvr>
    <a:masterClrMapping/>
  </p:clrMapOvr>
  <p:transition>
    <p:wipe dir="d"/>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6/6/2022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814673479"/>
      </p:ext>
    </p:extLst>
  </p:cSld>
  <p:clrMapOvr>
    <a:masterClrMapping/>
  </p:clrMapOvr>
  <p:transition>
    <p:wipe dir="d"/>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71920453"/>
      </p:ext>
    </p:extLst>
  </p:cSld>
  <p:clrMapOvr>
    <a:masterClrMapping/>
  </p:clrMapOvr>
  <p:transition>
    <p:wipe dir="d"/>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07816075"/>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62482548"/>
      </p:ext>
    </p:extLst>
  </p:cSld>
  <p:clrMapOvr>
    <a:masterClrMapping/>
  </p:clrMapOvr>
  <p:transition>
    <p:wipe dir="d"/>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6/6/2022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31325813"/>
      </p:ext>
    </p:extLst>
  </p:cSld>
  <p:clrMapOvr>
    <a:masterClrMapping/>
  </p:clrMapOvr>
  <p:transition>
    <p:wipe dir="d"/>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6/6/2022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72824940"/>
      </p:ext>
    </p:extLst>
  </p:cSld>
  <p:clrMapOvr>
    <a:masterClrMapping/>
  </p:clrMapOvr>
  <p:transition>
    <p:wipe dir="d"/>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07833452"/>
      </p:ext>
    </p:extLst>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75504493"/>
      </p:ext>
    </p:extLst>
  </p:cSld>
  <p:clrMapOvr>
    <a:masterClrMapping/>
  </p:clrMapOvr>
  <p:transition>
    <p:wipe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82984650"/>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45915292"/>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29998773"/>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35681461"/>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064848"/>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7761866"/>
      </p:ext>
    </p:extLst>
  </p:cSld>
  <p:clrMapOvr>
    <a:masterClrMapping/>
  </p:clrMapOvr>
  <p:transition>
    <p:wipe dir="d"/>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6/6/2022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440067883"/>
      </p:ext>
    </p:extLst>
  </p:cSld>
  <p:clrMapOvr>
    <a:masterClrMapping/>
  </p:clrMapOvr>
  <p:transition>
    <p:wipe dir="d"/>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85532915"/>
      </p:ext>
    </p:extLst>
  </p:cSld>
  <p:clrMapOvr>
    <a:masterClrMapping/>
  </p:clrMapOvr>
  <p:transition>
    <p:wipe dir="d"/>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29473233"/>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86445201"/>
      </p:ext>
    </p:extLst>
  </p:cSld>
  <p:clrMapOvr>
    <a:masterClrMapping/>
  </p:clrMapOvr>
  <p:transition>
    <p:wipe dir="d"/>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6/6/2022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95952004"/>
      </p:ext>
    </p:extLst>
  </p:cSld>
  <p:clrMapOvr>
    <a:masterClrMapping/>
  </p:clrMapOvr>
  <p:transition>
    <p:wipe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60023011"/>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6/6/2022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71919272"/>
      </p:ext>
    </p:extLst>
  </p:cSld>
  <p:clrMapOvr>
    <a:masterClrMapping/>
  </p:clrMapOvr>
  <p:transition>
    <p:wipe dir="d"/>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06970171"/>
      </p:ext>
    </p:extLst>
  </p:cSld>
  <p:clrMapOvr>
    <a:masterClrMapping/>
  </p:clrMapOvr>
  <p:transition>
    <p:wipe dir="d"/>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26981303"/>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74128097"/>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23441015"/>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71708664"/>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8744896"/>
      </p:ext>
    </p:extLst>
  </p:cSld>
  <p:clrMapOvr>
    <a:masterClrMapping/>
  </p:clrMapOvr>
  <p:transition>
    <p:wipe dir="d"/>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6/6/2022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902532668"/>
      </p:ext>
    </p:extLst>
  </p:cSld>
  <p:clrMapOvr>
    <a:masterClrMapping/>
  </p:clrMapOvr>
  <p:transition>
    <p:wipe dir="d"/>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58751687"/>
      </p:ext>
    </p:extLst>
  </p:cSld>
  <p:clrMapOvr>
    <a:masterClrMapping/>
  </p:clrMapOvr>
  <p:transition>
    <p:wipe dir="d"/>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9809577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3381066"/>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08333445"/>
      </p:ext>
    </p:extLst>
  </p:cSld>
  <p:clrMapOvr>
    <a:masterClrMapping/>
  </p:clrMapOvr>
  <p:transition>
    <p:wipe dir="d"/>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6/6/2022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17513270"/>
      </p:ext>
    </p:extLst>
  </p:cSld>
  <p:clrMapOvr>
    <a:masterClrMapping/>
  </p:clrMapOvr>
  <p:transition>
    <p:wipe dir="d"/>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6/6/2022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22366222"/>
      </p:ext>
    </p:extLst>
  </p:cSld>
  <p:clrMapOvr>
    <a:masterClrMapping/>
  </p:clrMapOvr>
  <p:transition>
    <p:wipe dir="d"/>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88472755"/>
      </p:ext>
    </p:extLst>
  </p:cSld>
  <p:clrMapOvr>
    <a:masterClrMapping/>
  </p:clrMapOvr>
  <p:transition>
    <p:wipe dir="d"/>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75549942"/>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1845902"/>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55354832"/>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86250223"/>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40180205"/>
      </p:ext>
    </p:extLst>
  </p:cSld>
  <p:clrMapOvr>
    <a:masterClrMapping/>
  </p:clrMapOvr>
  <p:transition>
    <p:wipe dir="d"/>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6/6/2022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338719554"/>
      </p:ext>
    </p:extLst>
  </p:cSld>
  <p:clrMapOvr>
    <a:masterClrMapping/>
  </p:clrMapOvr>
  <p:transition>
    <p:wipe di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78796402"/>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45859828"/>
      </p:ext>
    </p:extLst>
  </p:cSld>
  <p:clrMapOvr>
    <a:masterClrMapping/>
  </p:clrMapOvr>
  <p:transition>
    <p:wipe dir="d"/>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37027195"/>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39163908"/>
      </p:ext>
    </p:extLst>
  </p:cSld>
  <p:clrMapOvr>
    <a:masterClrMapping/>
  </p:clrMapOvr>
  <p:transition>
    <p:wipe dir="d"/>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6/6/2022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04285611"/>
      </p:ext>
    </p:extLst>
  </p:cSld>
  <p:clrMapOvr>
    <a:masterClrMapping/>
  </p:clrMapOvr>
  <p:transition>
    <p:wipe dir="d"/>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6/6/2022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45904131"/>
      </p:ext>
    </p:extLst>
  </p:cSld>
  <p:clrMapOvr>
    <a:masterClrMapping/>
  </p:clrMapOvr>
  <p:transition>
    <p:wipe dir="d"/>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92741717"/>
      </p:ext>
    </p:extLst>
  </p:cSld>
  <p:clrMapOvr>
    <a:masterClrMapping/>
  </p:clrMapOvr>
  <p:transition>
    <p:wipe dir="d"/>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85836742"/>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65056932"/>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32869404"/>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158417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6890731"/>
      </p:ext>
    </p:extLst>
  </p:cSld>
  <p:clrMapOvr>
    <a:masterClrMapping/>
  </p:clrMapOvr>
  <p:transition>
    <p:wipe dir="d"/>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65813868"/>
      </p:ext>
    </p:extLst>
  </p:cSld>
  <p:clrMapOvr>
    <a:masterClrMapping/>
  </p:clrMapOvr>
  <p:transition>
    <p:wipe dir="d"/>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6/6/2022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629489712"/>
      </p:ext>
    </p:extLst>
  </p:cSld>
  <p:clrMapOvr>
    <a:masterClrMapping/>
  </p:clrMapOvr>
  <p:transition>
    <p:wipe dir="d"/>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39858882"/>
      </p:ext>
    </p:extLst>
  </p:cSld>
  <p:clrMapOvr>
    <a:masterClrMapping/>
  </p:clrMapOvr>
  <p:transition>
    <p:wipe dir="d"/>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3606533"/>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49942953"/>
      </p:ext>
    </p:extLst>
  </p:cSld>
  <p:clrMapOvr>
    <a:masterClrMapping/>
  </p:clrMapOvr>
  <p:transition>
    <p:wipe dir="d"/>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6/6/2022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92335908"/>
      </p:ext>
    </p:extLst>
  </p:cSld>
  <p:clrMapOvr>
    <a:masterClrMapping/>
  </p:clrMapOvr>
  <p:transition>
    <p:wipe dir="d"/>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6/6/2022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97235619"/>
      </p:ext>
    </p:extLst>
  </p:cSld>
  <p:clrMapOvr>
    <a:masterClrMapping/>
  </p:clrMapOvr>
  <p:transition>
    <p:wipe dir="d"/>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32850549"/>
      </p:ext>
    </p:extLst>
  </p:cSld>
  <p:clrMapOvr>
    <a:masterClrMapping/>
  </p:clrMapOvr>
  <p:transition>
    <p:wipe dir="d"/>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86697284"/>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1337292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6/6/2022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66669386"/>
      </p:ext>
    </p:extLst>
  </p:cSld>
  <p:clrMapOvr>
    <a:masterClrMapping/>
  </p:clrMapOvr>
  <p:transition>
    <p:wipe dir="d"/>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61928112"/>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96040620"/>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47513017"/>
      </p:ext>
    </p:extLst>
  </p:cSld>
  <p:clrMapOvr>
    <a:masterClrMapping/>
  </p:clrMapOvr>
  <p:transition>
    <p:wipe dir="d"/>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6/6/2022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583324921"/>
      </p:ext>
    </p:extLst>
  </p:cSld>
  <p:clrMapOvr>
    <a:masterClrMapping/>
  </p:clrMapOvr>
  <p:transition>
    <p:wipe dir="d"/>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05614183"/>
      </p:ext>
    </p:extLst>
  </p:cSld>
  <p:clrMapOvr>
    <a:masterClrMapping/>
  </p:clrMapOvr>
  <p:transition>
    <p:wipe dir="d"/>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42045534"/>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89073787"/>
      </p:ext>
    </p:extLst>
  </p:cSld>
  <p:clrMapOvr>
    <a:masterClrMapping/>
  </p:clrMapOvr>
  <p:transition>
    <p:wipe dir="d"/>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6/6/2022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53401537"/>
      </p:ext>
    </p:extLst>
  </p:cSld>
  <p:clrMapOvr>
    <a:masterClrMapping/>
  </p:clrMapOvr>
  <p:transition>
    <p:wipe dir="d"/>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6/6/2022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55147303"/>
      </p:ext>
    </p:extLst>
  </p:cSld>
  <p:clrMapOvr>
    <a:masterClrMapping/>
  </p:clrMapOvr>
  <p:transition>
    <p:wipe dir="d"/>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94852182"/>
      </p:ext>
    </p:extLst>
  </p:cSld>
  <p:clrMapOvr>
    <a:masterClrMapping/>
  </p:clrMapOvr>
  <p:transition>
    <p:wipe dir="d"/>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45927214"/>
      </p:ext>
    </p:extLst>
  </p:cSld>
  <p:clrMapOvr>
    <a:masterClrMapping/>
  </p:clrMapOvr>
  <p:transition>
    <p:wipe dir="d"/>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56433524"/>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70495873"/>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10368196"/>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04857061"/>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97850443"/>
      </p:ext>
    </p:extLst>
  </p:cSld>
  <p:clrMapOvr>
    <a:masterClrMapping/>
  </p:clrMapOvr>
  <p:transition>
    <p:wipe dir="d"/>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6/6/2022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4141052452"/>
      </p:ext>
    </p:extLst>
  </p:cSld>
  <p:clrMapOvr>
    <a:masterClrMapping/>
  </p:clrMapOvr>
  <p:transition>
    <p:wipe dir="d"/>
  </p:transition>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25832615"/>
      </p:ext>
    </p:extLst>
  </p:cSld>
  <p:clrMapOvr>
    <a:masterClrMapping/>
  </p:clrMapOvr>
  <p:transition>
    <p:wipe dir="d"/>
  </p:transition>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20895872"/>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51554408"/>
      </p:ext>
    </p:extLst>
  </p:cSld>
  <p:clrMapOvr>
    <a:masterClrMapping/>
  </p:clrMapOvr>
  <p:transition>
    <p:wipe dir="d"/>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6/6/2022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81838980"/>
      </p:ext>
    </p:extLst>
  </p:cSld>
  <p:clrMapOvr>
    <a:masterClrMapping/>
  </p:clrMapOvr>
  <p:transition>
    <p:wipe dir="d"/>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67485700"/>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6/6/2022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78998877"/>
      </p:ext>
    </p:extLst>
  </p:cSld>
  <p:clrMapOvr>
    <a:masterClrMapping/>
  </p:clrMapOvr>
  <p:transition>
    <p:wipe dir="d"/>
  </p:transition>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11325173"/>
      </p:ext>
    </p:extLst>
  </p:cSld>
  <p:clrMapOvr>
    <a:masterClrMapping/>
  </p:clrMapOvr>
  <p:transition>
    <p:wipe dir="d"/>
  </p:transition>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7887842"/>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83643829"/>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42447818"/>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85144244"/>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981781"/>
      </p:ext>
    </p:extLst>
  </p:cSld>
  <p:clrMapOvr>
    <a:masterClrMapping/>
  </p:clrMapOvr>
  <p:transition>
    <p:wipe dir="d"/>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6/6/2022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283215733"/>
      </p:ext>
    </p:extLst>
  </p:cSld>
  <p:clrMapOvr>
    <a:masterClrMapping/>
  </p:clrMapOvr>
  <p:transition>
    <p:wipe dir="d"/>
  </p:transition>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17340298"/>
      </p:ext>
    </p:extLst>
  </p:cSld>
  <p:clrMapOvr>
    <a:masterClrMapping/>
  </p:clrMapOvr>
  <p:transition>
    <p:wipe dir="d"/>
  </p:transition>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8167350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04180906"/>
      </p:ext>
    </p:extLst>
  </p:cSld>
  <p:clrMapOvr>
    <a:masterClrMapping/>
  </p:clrMapOvr>
  <p:transition>
    <p:wipe dir="d"/>
  </p:transition>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91133973"/>
      </p:ext>
    </p:extLst>
  </p:cSld>
  <p:clrMapOvr>
    <a:masterClrMapping/>
  </p:clrMapOvr>
  <p:transition>
    <p:wipe dir="d"/>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6/6/2022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7553934"/>
      </p:ext>
    </p:extLst>
  </p:cSld>
  <p:clrMapOvr>
    <a:masterClrMapping/>
  </p:clrMapOvr>
  <p:transition>
    <p:wipe dir="d"/>
  </p:transition>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6/6/2022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02356678"/>
      </p:ext>
    </p:extLst>
  </p:cSld>
  <p:clrMapOvr>
    <a:masterClrMapping/>
  </p:clrMapOvr>
  <p:transition>
    <p:wipe dir="d"/>
  </p:transition>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92818011"/>
      </p:ext>
    </p:extLst>
  </p:cSld>
  <p:clrMapOvr>
    <a:masterClrMapping/>
  </p:clrMapOvr>
  <p:transition>
    <p:wipe dir="d"/>
  </p:transition>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49112642"/>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17811190"/>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190604"/>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90316385"/>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9721502"/>
      </p:ext>
    </p:extLst>
  </p:cSld>
  <p:clrMapOvr>
    <a:masterClrMapping/>
  </p:clrMapOvr>
  <p:transition>
    <p:wipe dir="d"/>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6/6/2022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552226551"/>
      </p:ext>
    </p:extLst>
  </p:cSld>
  <p:clrMapOvr>
    <a:masterClrMapping/>
  </p:clrMapOvr>
  <p:transition>
    <p:wipe di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6/6/2022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00475538"/>
      </p:ext>
    </p:extLst>
  </p:cSld>
  <p:clrMapOvr>
    <a:masterClrMapping/>
  </p:clrMapOvr>
  <p:transition>
    <p:wipe dir="d"/>
  </p:transition>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61524227"/>
      </p:ext>
    </p:extLst>
  </p:cSld>
  <p:clrMapOvr>
    <a:masterClrMapping/>
  </p:clrMapOvr>
  <p:transition>
    <p:wipe dir="d"/>
  </p:transition>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43081332"/>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31265853"/>
      </p:ext>
    </p:extLst>
  </p:cSld>
  <p:clrMapOvr>
    <a:masterClrMapping/>
  </p:clrMapOvr>
  <p:transition>
    <p:wipe dir="d"/>
  </p:transition>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6/6/2022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77372141"/>
      </p:ext>
    </p:extLst>
  </p:cSld>
  <p:clrMapOvr>
    <a:masterClrMapping/>
  </p:clrMapOvr>
  <p:transition>
    <p:wipe dir="d"/>
  </p:transition>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6/6/2022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72411452"/>
      </p:ext>
    </p:extLst>
  </p:cSld>
  <p:clrMapOvr>
    <a:masterClrMapping/>
  </p:clrMapOvr>
  <p:transition>
    <p:wipe dir="d"/>
  </p:transition>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13204867"/>
      </p:ext>
    </p:extLst>
  </p:cSld>
  <p:clrMapOvr>
    <a:masterClrMapping/>
  </p:clrMapOvr>
  <p:transition>
    <p:wipe dir="d"/>
  </p:transition>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44781234"/>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23419493"/>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07143903"/>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745772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2720295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6/6/2022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46295275"/>
      </p:ext>
    </p:extLst>
  </p:cSld>
  <p:clrMapOvr>
    <a:masterClrMapping/>
  </p:clrMapOvr>
  <p:transition>
    <p:wipe dir="d"/>
  </p:transition>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0418931"/>
      </p:ext>
    </p:extLst>
  </p:cSld>
  <p:clrMapOvr>
    <a:masterClrMapping/>
  </p:clrMapOvr>
  <p:transition>
    <p:wipe dir="d"/>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6/6/2022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396275640"/>
      </p:ext>
    </p:extLst>
  </p:cSld>
  <p:clrMapOvr>
    <a:masterClrMapping/>
  </p:clrMapOvr>
  <p:transition>
    <p:wipe dir="d"/>
  </p:transition>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9853523"/>
      </p:ext>
    </p:extLst>
  </p:cSld>
  <p:clrMapOvr>
    <a:masterClrMapping/>
  </p:clrMapOvr>
  <p:transition>
    <p:wipe dir="d"/>
  </p:transition>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65379476"/>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63189780"/>
      </p:ext>
    </p:extLst>
  </p:cSld>
  <p:clrMapOvr>
    <a:masterClrMapping/>
  </p:clrMapOvr>
  <p:transition>
    <p:wipe dir="d"/>
  </p:transition>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6/6/2022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68706728"/>
      </p:ext>
    </p:extLst>
  </p:cSld>
  <p:clrMapOvr>
    <a:masterClrMapping/>
  </p:clrMapOvr>
  <p:transition>
    <p:wipe dir="d"/>
  </p:transition>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6/6/2022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46209929"/>
      </p:ext>
    </p:extLst>
  </p:cSld>
  <p:clrMapOvr>
    <a:masterClrMapping/>
  </p:clrMapOvr>
  <p:transition>
    <p:wipe dir="d"/>
  </p:transition>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47539076"/>
      </p:ext>
    </p:extLst>
  </p:cSld>
  <p:clrMapOvr>
    <a:masterClrMapping/>
  </p:clrMapOvr>
  <p:transition>
    <p:wipe dir="d"/>
  </p:transition>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74519616"/>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7169321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22421604"/>
      </p:ext>
    </p:extLst>
  </p:cSld>
  <p:clrMapOvr>
    <a:masterClrMapping/>
  </p:clrMapOvr>
  <p:transition>
    <p:wipe dir="d"/>
  </p:transition>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27132908"/>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74551319"/>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47045747"/>
      </p:ext>
    </p:extLst>
  </p:cSld>
  <p:clrMapOvr>
    <a:masterClrMapping/>
  </p:clrMapOvr>
  <p:transition>
    <p:wipe dir="d"/>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6/6/2022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716256331"/>
      </p:ext>
    </p:extLst>
  </p:cSld>
  <p:clrMapOvr>
    <a:masterClrMapping/>
  </p:clrMapOvr>
  <p:transition>
    <p:wipe dir="d"/>
  </p:transition>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48679803"/>
      </p:ext>
    </p:extLst>
  </p:cSld>
  <p:clrMapOvr>
    <a:masterClrMapping/>
  </p:clrMapOvr>
  <p:transition>
    <p:wipe dir="d"/>
  </p:transition>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51487239"/>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90727518"/>
      </p:ext>
    </p:extLst>
  </p:cSld>
  <p:clrMapOvr>
    <a:masterClrMapping/>
  </p:clrMapOvr>
  <p:transition>
    <p:wipe dir="d"/>
  </p:transition>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6/6/2022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57063038"/>
      </p:ext>
    </p:extLst>
  </p:cSld>
  <p:clrMapOvr>
    <a:masterClrMapping/>
  </p:clrMapOvr>
  <p:transition>
    <p:wipe dir="d"/>
  </p:transition>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6/6/2022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14823141"/>
      </p:ext>
    </p:extLst>
  </p:cSld>
  <p:clrMapOvr>
    <a:masterClrMapping/>
  </p:clrMapOvr>
  <p:transition>
    <p:wipe dir="d"/>
  </p:transition>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66838313"/>
      </p:ext>
    </p:extLst>
  </p:cSld>
  <p:clrMapOvr>
    <a:masterClrMapping/>
  </p:clrMapOvr>
  <p:transition>
    <p:wipe dir="d"/>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53540096"/>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95156127"/>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76394168"/>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94223774"/>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60969658"/>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0973829"/>
      </p:ext>
    </p:extLst>
  </p:cSld>
  <p:clrMapOvr>
    <a:masterClrMapping/>
  </p:clrMapOvr>
  <p:transition>
    <p:wipe dir="d"/>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6/6/2022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543552175"/>
      </p:ext>
    </p:extLst>
  </p:cSld>
  <p:clrMapOvr>
    <a:masterClrMapping/>
  </p:clrMapOvr>
  <p:transition>
    <p:wipe dir="d"/>
  </p:transition>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57849547"/>
      </p:ext>
    </p:extLst>
  </p:cSld>
  <p:clrMapOvr>
    <a:masterClrMapping/>
  </p:clrMapOvr>
  <p:transition>
    <p:wipe dir="d"/>
  </p:transition>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3250333"/>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51171151"/>
      </p:ext>
    </p:extLst>
  </p:cSld>
  <p:clrMapOvr>
    <a:masterClrMapping/>
  </p:clrMapOvr>
  <p:transition>
    <p:wipe dir="d"/>
  </p:transition>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6/6/2022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01507706"/>
      </p:ext>
    </p:extLst>
  </p:cSld>
  <p:clrMapOvr>
    <a:masterClrMapping/>
  </p:clrMapOvr>
  <p:transition>
    <p:wipe dir="d"/>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677176"/>
      </p:ext>
    </p:extLst>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6/6/2022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94941770"/>
      </p:ext>
    </p:extLst>
  </p:cSld>
  <p:clrMapOvr>
    <a:masterClrMapping/>
  </p:clrMapOvr>
  <p:transition>
    <p:wipe dir="d"/>
  </p:transition>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49021389"/>
      </p:ext>
    </p:extLst>
  </p:cSld>
  <p:clrMapOvr>
    <a:masterClrMapping/>
  </p:clrMapOvr>
  <p:transition>
    <p:wipe dir="d"/>
  </p:transition>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22385405"/>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19699182"/>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76420894"/>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07875740"/>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2048565"/>
      </p:ext>
    </p:extLst>
  </p:cSld>
  <p:clrMapOvr>
    <a:masterClrMapping/>
  </p:clrMapOvr>
  <p:transition>
    <p:wipe dir="d"/>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6/6/2022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661750886"/>
      </p:ext>
    </p:extLst>
  </p:cSld>
  <p:clrMapOvr>
    <a:masterClrMapping/>
  </p:clrMapOvr>
  <p:transition>
    <p:wipe dir="d"/>
  </p:transition>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00215397"/>
      </p:ext>
    </p:extLst>
  </p:cSld>
  <p:clrMapOvr>
    <a:masterClrMapping/>
  </p:clrMapOvr>
  <p:transition>
    <p:wipe dir="d"/>
  </p:transition>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0187240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90701412"/>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87447486"/>
      </p:ext>
    </p:extLst>
  </p:cSld>
  <p:clrMapOvr>
    <a:masterClrMapping/>
  </p:clrMapOvr>
  <p:transition>
    <p:wipe dir="d"/>
  </p:transition>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6/6/2022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64257285"/>
      </p:ext>
    </p:extLst>
  </p:cSld>
  <p:clrMapOvr>
    <a:masterClrMapping/>
  </p:clrMapOvr>
  <p:transition>
    <p:wipe dir="d"/>
  </p:transition>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6/6/2022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81863560"/>
      </p:ext>
    </p:extLst>
  </p:cSld>
  <p:clrMapOvr>
    <a:masterClrMapping/>
  </p:clrMapOvr>
  <p:transition>
    <p:wipe dir="d"/>
  </p:transition>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73873005"/>
      </p:ext>
    </p:extLst>
  </p:cSld>
  <p:clrMapOvr>
    <a:masterClrMapping/>
  </p:clrMapOvr>
  <p:transition>
    <p:wipe dir="d"/>
  </p:transition>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58731816"/>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81376503"/>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30408648"/>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10253427"/>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2453242"/>
      </p:ext>
    </p:extLst>
  </p:cSld>
  <p:clrMapOvr>
    <a:masterClrMapping/>
  </p:clrMapOvr>
  <p:transition>
    <p:wipe dir="d"/>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C1FFB31-B8EC-4690-8BD0-A0C6871DD7BB}" type="datetime1">
              <a:rPr lang="en-US"/>
              <a:pPr>
                <a:defRPr/>
              </a:pPr>
              <a:t>6/6/2022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Revelation Lesson</a:t>
            </a:r>
          </a:p>
        </p:txBody>
      </p:sp>
      <p:sp>
        <p:nvSpPr>
          <p:cNvPr id="6" name="Slide Number Placeholder 5"/>
          <p:cNvSpPr>
            <a:spLocks noGrp="1"/>
          </p:cNvSpPr>
          <p:nvPr>
            <p:ph type="sldNum" sz="quarter" idx="12"/>
          </p:nvPr>
        </p:nvSpPr>
        <p:spPr/>
        <p:txBody>
          <a:bodyPr/>
          <a:lstStyle>
            <a:lvl1pPr>
              <a:defRPr/>
            </a:lvl1pPr>
          </a:lstStyle>
          <a:p>
            <a:pPr>
              <a:defRPr/>
            </a:pPr>
            <a:fld id="{86FE3439-829A-486F-B13B-6FCE70AABDD3}" type="slidenum">
              <a:rPr lang="en-US"/>
              <a:pPr>
                <a:defRPr/>
              </a:pPr>
              <a:t>‹#›</a:t>
            </a:fld>
            <a:endParaRPr lang="en-US" dirty="0"/>
          </a:p>
        </p:txBody>
      </p:sp>
    </p:spTree>
    <p:extLst>
      <p:ext uri="{BB962C8B-B14F-4D97-AF65-F5344CB8AC3E}">
        <p14:creationId xmlns:p14="http://schemas.microsoft.com/office/powerpoint/2010/main" val="2757922161"/>
      </p:ext>
    </p:extLst>
  </p:cSld>
  <p:clrMapOvr>
    <a:masterClrMapping/>
  </p:clrMapOvr>
  <p:transition spd="slow">
    <p:check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94412684"/>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C8EF4C-FDBC-4FF9-83D1-B1B3868B9C2F}" type="datetime1">
              <a:rPr lang="en-US"/>
              <a:pPr>
                <a:defRPr/>
              </a:pPr>
              <a:t>6/6/2022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Revelation Lesson</a:t>
            </a:r>
          </a:p>
        </p:txBody>
      </p:sp>
      <p:sp>
        <p:nvSpPr>
          <p:cNvPr id="6" name="Slide Number Placeholder 5"/>
          <p:cNvSpPr>
            <a:spLocks noGrp="1"/>
          </p:cNvSpPr>
          <p:nvPr>
            <p:ph type="sldNum" sz="quarter" idx="12"/>
          </p:nvPr>
        </p:nvSpPr>
        <p:spPr/>
        <p:txBody>
          <a:bodyPr/>
          <a:lstStyle>
            <a:lvl1pPr>
              <a:defRPr/>
            </a:lvl1pPr>
          </a:lstStyle>
          <a:p>
            <a:pPr>
              <a:defRPr/>
            </a:pPr>
            <a:fld id="{4CE47B0B-C2E1-43F7-9474-75B5087A11A8}" type="slidenum">
              <a:rPr lang="en-US"/>
              <a:pPr>
                <a:defRPr/>
              </a:pPr>
              <a:t>‹#›</a:t>
            </a:fld>
            <a:endParaRPr lang="en-US" dirty="0"/>
          </a:p>
        </p:txBody>
      </p:sp>
    </p:spTree>
    <p:extLst>
      <p:ext uri="{BB962C8B-B14F-4D97-AF65-F5344CB8AC3E}">
        <p14:creationId xmlns:p14="http://schemas.microsoft.com/office/powerpoint/2010/main" val="4115432815"/>
      </p:ext>
    </p:extLst>
  </p:cSld>
  <p:clrMapOvr>
    <a:masterClrMapping/>
  </p:clrMapOvr>
  <p:transition spd="slow">
    <p:checke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88614FA-625A-41D9-90B3-94E906754D59}" type="datetime1">
              <a:rPr lang="en-US"/>
              <a:pPr>
                <a:defRPr/>
              </a:pPr>
              <a:t>6/6/2022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Revelation Lesson</a:t>
            </a:r>
          </a:p>
        </p:txBody>
      </p:sp>
      <p:sp>
        <p:nvSpPr>
          <p:cNvPr id="6" name="Slide Number Placeholder 5"/>
          <p:cNvSpPr>
            <a:spLocks noGrp="1"/>
          </p:cNvSpPr>
          <p:nvPr>
            <p:ph type="sldNum" sz="quarter" idx="12"/>
          </p:nvPr>
        </p:nvSpPr>
        <p:spPr/>
        <p:txBody>
          <a:bodyPr/>
          <a:lstStyle>
            <a:lvl1pPr>
              <a:defRPr/>
            </a:lvl1pPr>
          </a:lstStyle>
          <a:p>
            <a:pPr>
              <a:defRPr/>
            </a:pPr>
            <a:fld id="{AB457B5E-C4BA-4105-97B5-317B21762334}" type="slidenum">
              <a:rPr lang="en-US"/>
              <a:pPr>
                <a:defRPr/>
              </a:pPr>
              <a:t>‹#›</a:t>
            </a:fld>
            <a:endParaRPr lang="en-US" dirty="0"/>
          </a:p>
        </p:txBody>
      </p:sp>
    </p:spTree>
    <p:extLst>
      <p:ext uri="{BB962C8B-B14F-4D97-AF65-F5344CB8AC3E}">
        <p14:creationId xmlns:p14="http://schemas.microsoft.com/office/powerpoint/2010/main" val="1225865727"/>
      </p:ext>
    </p:extLst>
  </p:cSld>
  <p:clrMapOvr>
    <a:masterClrMapping/>
  </p:clrMapOvr>
  <p:transition spd="slow">
    <p:checke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57857B9-8166-4F4D-BB56-10F0154E85A3}" type="datetime1">
              <a:rPr lang="en-US"/>
              <a:pPr>
                <a:defRPr/>
              </a:pPr>
              <a:t>6/6/2022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Revelation Lesson</a:t>
            </a:r>
          </a:p>
        </p:txBody>
      </p:sp>
      <p:sp>
        <p:nvSpPr>
          <p:cNvPr id="7" name="Slide Number Placeholder 5"/>
          <p:cNvSpPr>
            <a:spLocks noGrp="1"/>
          </p:cNvSpPr>
          <p:nvPr>
            <p:ph type="sldNum" sz="quarter" idx="12"/>
          </p:nvPr>
        </p:nvSpPr>
        <p:spPr/>
        <p:txBody>
          <a:bodyPr/>
          <a:lstStyle>
            <a:lvl1pPr>
              <a:defRPr/>
            </a:lvl1pPr>
          </a:lstStyle>
          <a:p>
            <a:pPr>
              <a:defRPr/>
            </a:pPr>
            <a:fld id="{1D1698C2-049A-467E-9E98-57A966D1F527}" type="slidenum">
              <a:rPr lang="en-US"/>
              <a:pPr>
                <a:defRPr/>
              </a:pPr>
              <a:t>‹#›</a:t>
            </a:fld>
            <a:endParaRPr lang="en-US" dirty="0"/>
          </a:p>
        </p:txBody>
      </p:sp>
    </p:spTree>
    <p:extLst>
      <p:ext uri="{BB962C8B-B14F-4D97-AF65-F5344CB8AC3E}">
        <p14:creationId xmlns:p14="http://schemas.microsoft.com/office/powerpoint/2010/main" val="4243914063"/>
      </p:ext>
    </p:extLst>
  </p:cSld>
  <p:clrMapOvr>
    <a:masterClrMapping/>
  </p:clrMapOvr>
  <p:transition spd="slow">
    <p:checke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6005545-70C4-41DA-9007-FFB4764DA0BD}" type="datetime1">
              <a:rPr lang="en-US"/>
              <a:pPr>
                <a:defRPr/>
              </a:pPr>
              <a:t>6/6/2022</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Revelation Lesson</a:t>
            </a:r>
          </a:p>
        </p:txBody>
      </p:sp>
      <p:sp>
        <p:nvSpPr>
          <p:cNvPr id="9" name="Slide Number Placeholder 5"/>
          <p:cNvSpPr>
            <a:spLocks noGrp="1"/>
          </p:cNvSpPr>
          <p:nvPr>
            <p:ph type="sldNum" sz="quarter" idx="12"/>
          </p:nvPr>
        </p:nvSpPr>
        <p:spPr/>
        <p:txBody>
          <a:bodyPr/>
          <a:lstStyle>
            <a:lvl1pPr>
              <a:defRPr/>
            </a:lvl1pPr>
          </a:lstStyle>
          <a:p>
            <a:pPr>
              <a:defRPr/>
            </a:pPr>
            <a:fld id="{A8F9ABE9-CF44-46CE-A99B-4BD2973D0B02}" type="slidenum">
              <a:rPr lang="en-US"/>
              <a:pPr>
                <a:defRPr/>
              </a:pPr>
              <a:t>‹#›</a:t>
            </a:fld>
            <a:endParaRPr lang="en-US" dirty="0"/>
          </a:p>
        </p:txBody>
      </p:sp>
    </p:spTree>
    <p:extLst>
      <p:ext uri="{BB962C8B-B14F-4D97-AF65-F5344CB8AC3E}">
        <p14:creationId xmlns:p14="http://schemas.microsoft.com/office/powerpoint/2010/main" val="498534043"/>
      </p:ext>
    </p:extLst>
  </p:cSld>
  <p:clrMapOvr>
    <a:masterClrMapping/>
  </p:clrMapOvr>
  <p:transition spd="slow">
    <p:checke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841C9DB-03A8-4A02-8C06-64BF0AEB9655}" type="datetime1">
              <a:rPr lang="en-US"/>
              <a:pPr>
                <a:defRPr/>
              </a:pPr>
              <a:t>6/6/2022</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Revelation Lesson</a:t>
            </a:r>
          </a:p>
        </p:txBody>
      </p:sp>
      <p:sp>
        <p:nvSpPr>
          <p:cNvPr id="5" name="Slide Number Placeholder 5"/>
          <p:cNvSpPr>
            <a:spLocks noGrp="1"/>
          </p:cNvSpPr>
          <p:nvPr>
            <p:ph type="sldNum" sz="quarter" idx="12"/>
          </p:nvPr>
        </p:nvSpPr>
        <p:spPr/>
        <p:txBody>
          <a:bodyPr/>
          <a:lstStyle>
            <a:lvl1pPr>
              <a:defRPr/>
            </a:lvl1pPr>
          </a:lstStyle>
          <a:p>
            <a:pPr>
              <a:defRPr/>
            </a:pPr>
            <a:fld id="{C54AF381-1BE8-4967-8D91-02A86EBE559A}" type="slidenum">
              <a:rPr lang="en-US"/>
              <a:pPr>
                <a:defRPr/>
              </a:pPr>
              <a:t>‹#›</a:t>
            </a:fld>
            <a:endParaRPr lang="en-US" dirty="0"/>
          </a:p>
        </p:txBody>
      </p:sp>
    </p:spTree>
    <p:extLst>
      <p:ext uri="{BB962C8B-B14F-4D97-AF65-F5344CB8AC3E}">
        <p14:creationId xmlns:p14="http://schemas.microsoft.com/office/powerpoint/2010/main" val="361373470"/>
      </p:ext>
    </p:extLst>
  </p:cSld>
  <p:clrMapOvr>
    <a:masterClrMapping/>
  </p:clrMapOvr>
  <p:transition spd="slow">
    <p:checke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CE7198-5E64-49A1-8894-2445BE8C09C9}" type="datetime1">
              <a:rPr lang="en-US"/>
              <a:pPr>
                <a:defRPr/>
              </a:pPr>
              <a:t>6/6/2022</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Revelation Lesson</a:t>
            </a:r>
          </a:p>
        </p:txBody>
      </p:sp>
      <p:sp>
        <p:nvSpPr>
          <p:cNvPr id="4" name="Slide Number Placeholder 5"/>
          <p:cNvSpPr>
            <a:spLocks noGrp="1"/>
          </p:cNvSpPr>
          <p:nvPr>
            <p:ph type="sldNum" sz="quarter" idx="12"/>
          </p:nvPr>
        </p:nvSpPr>
        <p:spPr/>
        <p:txBody>
          <a:bodyPr/>
          <a:lstStyle>
            <a:lvl1pPr>
              <a:defRPr/>
            </a:lvl1pPr>
          </a:lstStyle>
          <a:p>
            <a:pPr>
              <a:defRPr/>
            </a:pPr>
            <a:fld id="{ED7A5CFD-82BB-464F-9198-AA6F7D4CC836}" type="slidenum">
              <a:rPr lang="en-US"/>
              <a:pPr>
                <a:defRPr/>
              </a:pPr>
              <a:t>‹#›</a:t>
            </a:fld>
            <a:endParaRPr lang="en-US" dirty="0"/>
          </a:p>
        </p:txBody>
      </p:sp>
    </p:spTree>
    <p:extLst>
      <p:ext uri="{BB962C8B-B14F-4D97-AF65-F5344CB8AC3E}">
        <p14:creationId xmlns:p14="http://schemas.microsoft.com/office/powerpoint/2010/main" val="2363299344"/>
      </p:ext>
    </p:extLst>
  </p:cSld>
  <p:clrMapOvr>
    <a:masterClrMapping/>
  </p:clrMapOvr>
  <p:transition spd="slow">
    <p:checke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3D188CD-BE0B-491C-BB8B-DEC243FFD18C}" type="datetime1">
              <a:rPr lang="en-US"/>
              <a:pPr>
                <a:defRPr/>
              </a:pPr>
              <a:t>6/6/2022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Revelation Lesson</a:t>
            </a:r>
          </a:p>
        </p:txBody>
      </p:sp>
      <p:sp>
        <p:nvSpPr>
          <p:cNvPr id="7" name="Slide Number Placeholder 5"/>
          <p:cNvSpPr>
            <a:spLocks noGrp="1"/>
          </p:cNvSpPr>
          <p:nvPr>
            <p:ph type="sldNum" sz="quarter" idx="12"/>
          </p:nvPr>
        </p:nvSpPr>
        <p:spPr/>
        <p:txBody>
          <a:bodyPr/>
          <a:lstStyle>
            <a:lvl1pPr>
              <a:defRPr/>
            </a:lvl1pPr>
          </a:lstStyle>
          <a:p>
            <a:pPr>
              <a:defRPr/>
            </a:pPr>
            <a:fld id="{795B9206-BF61-449E-9E7C-1E11EC93BC3F}" type="slidenum">
              <a:rPr lang="en-US"/>
              <a:pPr>
                <a:defRPr/>
              </a:pPr>
              <a:t>‹#›</a:t>
            </a:fld>
            <a:endParaRPr lang="en-US" dirty="0"/>
          </a:p>
        </p:txBody>
      </p:sp>
    </p:spTree>
    <p:extLst>
      <p:ext uri="{BB962C8B-B14F-4D97-AF65-F5344CB8AC3E}">
        <p14:creationId xmlns:p14="http://schemas.microsoft.com/office/powerpoint/2010/main" val="1458774788"/>
      </p:ext>
    </p:extLst>
  </p:cSld>
  <p:clrMapOvr>
    <a:masterClrMapping/>
  </p:clrMapOvr>
  <p:transition spd="slow">
    <p:checke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02C489-463C-4B68-B8D1-8908ABC007C9}" type="datetime1">
              <a:rPr lang="en-US"/>
              <a:pPr>
                <a:defRPr/>
              </a:pPr>
              <a:t>6/6/2022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Revelation Lesson</a:t>
            </a:r>
          </a:p>
        </p:txBody>
      </p:sp>
      <p:sp>
        <p:nvSpPr>
          <p:cNvPr id="7" name="Slide Number Placeholder 5"/>
          <p:cNvSpPr>
            <a:spLocks noGrp="1"/>
          </p:cNvSpPr>
          <p:nvPr>
            <p:ph type="sldNum" sz="quarter" idx="12"/>
          </p:nvPr>
        </p:nvSpPr>
        <p:spPr/>
        <p:txBody>
          <a:bodyPr/>
          <a:lstStyle>
            <a:lvl1pPr>
              <a:defRPr/>
            </a:lvl1pPr>
          </a:lstStyle>
          <a:p>
            <a:pPr>
              <a:defRPr/>
            </a:pPr>
            <a:fld id="{213524F9-2ED8-4F8A-A425-8F08DE44EFCA}" type="slidenum">
              <a:rPr lang="en-US"/>
              <a:pPr>
                <a:defRPr/>
              </a:pPr>
              <a:t>‹#›</a:t>
            </a:fld>
            <a:endParaRPr lang="en-US" dirty="0"/>
          </a:p>
        </p:txBody>
      </p:sp>
    </p:spTree>
    <p:extLst>
      <p:ext uri="{BB962C8B-B14F-4D97-AF65-F5344CB8AC3E}">
        <p14:creationId xmlns:p14="http://schemas.microsoft.com/office/powerpoint/2010/main" val="2565418915"/>
      </p:ext>
    </p:extLst>
  </p:cSld>
  <p:clrMapOvr>
    <a:masterClrMapping/>
  </p:clrMapOvr>
  <p:transition spd="slow">
    <p:checke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281F69-53C8-4C07-BCC1-249996E73389}" type="datetime1">
              <a:rPr lang="en-US"/>
              <a:pPr>
                <a:defRPr/>
              </a:pPr>
              <a:t>6/6/2022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Revelation Lesson</a:t>
            </a:r>
          </a:p>
        </p:txBody>
      </p:sp>
      <p:sp>
        <p:nvSpPr>
          <p:cNvPr id="6" name="Slide Number Placeholder 5"/>
          <p:cNvSpPr>
            <a:spLocks noGrp="1"/>
          </p:cNvSpPr>
          <p:nvPr>
            <p:ph type="sldNum" sz="quarter" idx="12"/>
          </p:nvPr>
        </p:nvSpPr>
        <p:spPr/>
        <p:txBody>
          <a:bodyPr/>
          <a:lstStyle>
            <a:lvl1pPr>
              <a:defRPr/>
            </a:lvl1pPr>
          </a:lstStyle>
          <a:p>
            <a:pPr>
              <a:defRPr/>
            </a:pPr>
            <a:fld id="{FCFE8492-127B-4239-898E-9549371234C7}" type="slidenum">
              <a:rPr lang="en-US"/>
              <a:pPr>
                <a:defRPr/>
              </a:pPr>
              <a:t>‹#›</a:t>
            </a:fld>
            <a:endParaRPr lang="en-US" dirty="0"/>
          </a:p>
        </p:txBody>
      </p:sp>
    </p:spTree>
    <p:extLst>
      <p:ext uri="{BB962C8B-B14F-4D97-AF65-F5344CB8AC3E}">
        <p14:creationId xmlns:p14="http://schemas.microsoft.com/office/powerpoint/2010/main" val="2712791085"/>
      </p:ext>
    </p:extLst>
  </p:cSld>
  <p:clrMapOvr>
    <a:masterClrMapping/>
  </p:clrMapOvr>
  <p:transition spd="slow">
    <p:checke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FCA3BC-2BE7-4A3E-B8D1-DA49A88237AA}" type="datetime1">
              <a:rPr lang="en-US"/>
              <a:pPr>
                <a:defRPr/>
              </a:pPr>
              <a:t>6/6/2022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Revelation Lesson</a:t>
            </a:r>
          </a:p>
        </p:txBody>
      </p:sp>
      <p:sp>
        <p:nvSpPr>
          <p:cNvPr id="6" name="Slide Number Placeholder 5"/>
          <p:cNvSpPr>
            <a:spLocks noGrp="1"/>
          </p:cNvSpPr>
          <p:nvPr>
            <p:ph type="sldNum" sz="quarter" idx="12"/>
          </p:nvPr>
        </p:nvSpPr>
        <p:spPr/>
        <p:txBody>
          <a:bodyPr/>
          <a:lstStyle>
            <a:lvl1pPr>
              <a:defRPr/>
            </a:lvl1pPr>
          </a:lstStyle>
          <a:p>
            <a:pPr>
              <a:defRPr/>
            </a:pPr>
            <a:fld id="{848015DB-DC51-4000-8105-87A3CD5D265E}" type="slidenum">
              <a:rPr lang="en-US"/>
              <a:pPr>
                <a:defRPr/>
              </a:pPr>
              <a:t>‹#›</a:t>
            </a:fld>
            <a:endParaRPr lang="en-US" dirty="0"/>
          </a:p>
        </p:txBody>
      </p:sp>
    </p:spTree>
    <p:extLst>
      <p:ext uri="{BB962C8B-B14F-4D97-AF65-F5344CB8AC3E}">
        <p14:creationId xmlns:p14="http://schemas.microsoft.com/office/powerpoint/2010/main" val="1378912755"/>
      </p:ext>
    </p:extLst>
  </p:cSld>
  <p:clrMapOvr>
    <a:masterClrMapping/>
  </p:clrMapOvr>
  <p:transition spd="slow">
    <p:check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7306970"/>
      </p:ext>
    </p:extLst>
  </p:cSld>
  <p:clrMapOvr>
    <a:masterClrMapping/>
  </p:clrMapOvr>
  <p:transition>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6/6/2022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163529993"/>
      </p:ext>
    </p:extLst>
  </p:cSld>
  <p:clrMapOvr>
    <a:masterClrMapping/>
  </p:clrMapOvr>
  <p:transition>
    <p:wipe dir="d"/>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82721235"/>
      </p:ext>
    </p:extLst>
  </p:cSld>
  <p:clrMapOvr>
    <a:masterClrMapping/>
  </p:clrMapOvr>
  <p:transition>
    <p:wipe dir="d"/>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341320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5419540"/>
      </p:ext>
    </p:extLst>
  </p:cSld>
  <p:clrMapOvr>
    <a:masterClrMapping/>
  </p:clrMapOvr>
  <p:transition>
    <p:wipe dir="d"/>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09872731"/>
      </p:ext>
    </p:extLst>
  </p:cSld>
  <p:clrMapOvr>
    <a:masterClrMapping/>
  </p:clrMapOvr>
  <p:transition>
    <p:wipe dir="d"/>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6/6/2022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28291155"/>
      </p:ext>
    </p:extLst>
  </p:cSld>
  <p:clrMapOvr>
    <a:masterClrMapping/>
  </p:clrMapOvr>
  <p:transition>
    <p:wipe dir="d"/>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6/6/2022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97102422"/>
      </p:ext>
    </p:extLst>
  </p:cSld>
  <p:clrMapOvr>
    <a:masterClrMapping/>
  </p:clrMapOvr>
  <p:transition>
    <p:wipe dir="d"/>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46151807"/>
      </p:ext>
    </p:extLst>
  </p:cSld>
  <p:clrMapOvr>
    <a:masterClrMapping/>
  </p:clrMapOvr>
  <p:transition>
    <p:wipe dir="d"/>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3849610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8424100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6602558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0377564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4076174"/>
      </p:ext>
    </p:extLst>
  </p:cSld>
  <p:clrMapOvr>
    <a:masterClrMapping/>
  </p:clrMapOvr>
  <p:transition>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6/6/2022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622488840"/>
      </p:ext>
    </p:extLst>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6/6/2022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51553785"/>
      </p:ext>
    </p:extLst>
  </p:cSld>
  <p:clrMapOvr>
    <a:masterClrMapping/>
  </p:clrMapOvr>
  <p:transition>
    <p:wipe dir="d"/>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71947978"/>
      </p:ext>
    </p:extLst>
  </p:cSld>
  <p:clrMapOvr>
    <a:masterClrMapping/>
  </p:clrMapOvr>
  <p:transition>
    <p:wipe dir="d"/>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8982761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02456256"/>
      </p:ext>
    </p:extLst>
  </p:cSld>
  <p:clrMapOvr>
    <a:masterClrMapping/>
  </p:clrMapOvr>
  <p:transition>
    <p:wipe dir="d"/>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6/6/2022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26809864"/>
      </p:ext>
    </p:extLst>
  </p:cSld>
  <p:clrMapOvr>
    <a:masterClrMapping/>
  </p:clrMapOvr>
  <p:transition>
    <p:wipe dir="d"/>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6/6/2022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70705171"/>
      </p:ext>
    </p:extLst>
  </p:cSld>
  <p:clrMapOvr>
    <a:masterClrMapping/>
  </p:clrMapOvr>
  <p:transition>
    <p:wipe dir="d"/>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3020852"/>
      </p:ext>
    </p:extLst>
  </p:cSld>
  <p:clrMapOvr>
    <a:masterClrMapping/>
  </p:clrMapOvr>
  <p:transition>
    <p:wipe dir="d"/>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695114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4699990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0725156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917718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6/6/2022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71948882"/>
      </p:ext>
    </p:extLst>
  </p:cSld>
  <p:clrMapOvr>
    <a:masterClrMapping/>
  </p:clrMapOvr>
  <p:transition>
    <p:wipe dir="d"/>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6908955"/>
      </p:ext>
    </p:extLst>
  </p:cSld>
  <p:clrMapOvr>
    <a:masterClrMapping/>
  </p:clrMapOvr>
  <p:transition>
    <p:wipe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6/6/2022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54209750"/>
      </p:ext>
    </p:extLst>
  </p:cSld>
  <p:clrMapOvr>
    <a:masterClrMapping/>
  </p:clrMapOvr>
  <p:transition>
    <p:wipe dir="d"/>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24886189"/>
      </p:ext>
    </p:extLst>
  </p:cSld>
  <p:clrMapOvr>
    <a:masterClrMapping/>
  </p:clrMapOvr>
  <p:transition>
    <p:wipe dir="d"/>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5234170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56307300"/>
      </p:ext>
    </p:extLst>
  </p:cSld>
  <p:clrMapOvr>
    <a:masterClrMapping/>
  </p:clrMapOvr>
  <p:transition>
    <p:wipe dir="d"/>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6/6/2022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40417457"/>
      </p:ext>
    </p:extLst>
  </p:cSld>
  <p:clrMapOvr>
    <a:masterClrMapping/>
  </p:clrMapOvr>
  <p:transition>
    <p:wipe dir="d"/>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6/6/2022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23548752"/>
      </p:ext>
    </p:extLst>
  </p:cSld>
  <p:clrMapOvr>
    <a:masterClrMapping/>
  </p:clrMapOvr>
  <p:transition>
    <p:wipe dir="d"/>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34627467"/>
      </p:ext>
    </p:extLst>
  </p:cSld>
  <p:clrMapOvr>
    <a:masterClrMapping/>
  </p:clrMapOvr>
  <p:transition>
    <p:wipe dir="d"/>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3850650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510814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27541942"/>
      </p:ext>
    </p:extLst>
  </p:cSld>
  <p:clrMapOvr>
    <a:masterClrMapping/>
  </p:clrMapOvr>
  <p:transition>
    <p:wipe dir="d"/>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963543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9022716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5434304"/>
      </p:ext>
    </p:extLst>
  </p:cSld>
  <p:clrMapOvr>
    <a:masterClrMapping/>
  </p:clrMapOvr>
  <p:transition>
    <p:wipe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6/6/2022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733675181"/>
      </p:ext>
    </p:extLst>
  </p:cSld>
  <p:clrMapOvr>
    <a:masterClrMapping/>
  </p:clrMapOvr>
  <p:transition>
    <p:wipe dir="d"/>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40437947"/>
      </p:ext>
    </p:extLst>
  </p:cSld>
  <p:clrMapOvr>
    <a:masterClrMapping/>
  </p:clrMapOvr>
  <p:transition>
    <p:wipe dir="d"/>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108502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51312754"/>
      </p:ext>
    </p:extLst>
  </p:cSld>
  <p:clrMapOvr>
    <a:masterClrMapping/>
  </p:clrMapOvr>
  <p:transition>
    <p:wipe dir="d"/>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6/6/2022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8844493"/>
      </p:ext>
    </p:extLst>
  </p:cSld>
  <p:clrMapOvr>
    <a:masterClrMapping/>
  </p:clrMapOvr>
  <p:transition>
    <p:wipe dir="d"/>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6/6/2022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12717411"/>
      </p:ext>
    </p:extLst>
  </p:cSld>
  <p:clrMapOvr>
    <a:masterClrMapping/>
  </p:clrMapOvr>
  <p:transition>
    <p:wipe dir="d"/>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77904304"/>
      </p:ext>
    </p:extLst>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22546684"/>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73167469"/>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6842771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4429007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6680781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4234145"/>
      </p:ext>
    </p:extLst>
  </p:cSld>
  <p:clrMapOvr>
    <a:masterClrMapping/>
  </p:clrMapOvr>
  <p:transition>
    <p:wipe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6/6/2022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323734726"/>
      </p:ext>
    </p:extLst>
  </p:cSld>
  <p:clrMapOvr>
    <a:masterClrMapping/>
  </p:clrMapOvr>
  <p:transition>
    <p:wipe dir="d"/>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86816521"/>
      </p:ext>
    </p:extLst>
  </p:cSld>
  <p:clrMapOvr>
    <a:masterClrMapping/>
  </p:clrMapOvr>
  <p:transition>
    <p:wipe dir="d"/>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7571314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46802842"/>
      </p:ext>
    </p:extLst>
  </p:cSld>
  <p:clrMapOvr>
    <a:masterClrMapping/>
  </p:clrMapOvr>
  <p:transition>
    <p:wipe dir="d"/>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6/6/2022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36017562"/>
      </p:ext>
    </p:extLst>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05467424"/>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6/6/2022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83333305"/>
      </p:ext>
    </p:extLst>
  </p:cSld>
  <p:clrMapOvr>
    <a:masterClrMapping/>
  </p:clrMapOvr>
  <p:transition>
    <p:wipe dir="d"/>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58520304"/>
      </p:ext>
    </p:extLst>
  </p:cSld>
  <p:clrMapOvr>
    <a:masterClrMapping/>
  </p:clrMapOvr>
  <p:transition>
    <p:wipe dir="d"/>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012179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6/6/2022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7867121"/>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50807330"/>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2403361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1294099"/>
      </p:ext>
    </p:extLst>
  </p:cSld>
  <p:clrMapOvr>
    <a:masterClrMapping/>
  </p:clrMapOvr>
  <p:transition>
    <p:wipe dir="d"/>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6/6/2022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571138357"/>
      </p:ext>
    </p:extLst>
  </p:cSld>
  <p:clrMapOvr>
    <a:masterClrMapping/>
  </p:clrMapOvr>
  <p:transition>
    <p:wipe dir="d"/>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20925493"/>
      </p:ext>
    </p:extLst>
  </p:cSld>
  <p:clrMapOvr>
    <a:masterClrMapping/>
  </p:clrMapOvr>
  <p:transition>
    <p:wipe dir="d"/>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6/6/2022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152159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1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theme" Target="../theme/theme20.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theme" Target="../theme/theme21.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theme" Target="../theme/theme22.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theme" Target="../theme/theme23.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theme" Target="../theme/theme2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theme" Target="../theme/theme25.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theme" Target="../theme/theme26.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slideLayout" Target="../slideLayouts/slideLayout312.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theme" Target="../theme/theme27.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theme" Target="../theme/theme28.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12" Type="http://schemas.openxmlformats.org/officeDocument/2006/relationships/slideLayout" Target="../slideLayouts/slideLayout336.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5" Type="http://schemas.openxmlformats.org/officeDocument/2006/relationships/slideLayout" Target="../slideLayouts/slideLayout329.xml"/><Relationship Id="rId10" Type="http://schemas.openxmlformats.org/officeDocument/2006/relationships/slideLayout" Target="../slideLayouts/slideLayout334.xml"/><Relationship Id="rId4" Type="http://schemas.openxmlformats.org/officeDocument/2006/relationships/slideLayout" Target="../slideLayouts/slideLayout328.xml"/><Relationship Id="rId9" Type="http://schemas.openxmlformats.org/officeDocument/2006/relationships/slideLayout" Target="../slideLayouts/slideLayout333.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theme" Target="../theme/theme29.xml"/><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slideLayout" Target="../slideLayouts/slideLayout348.xml"/><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56.xml"/><Relationship Id="rId3" Type="http://schemas.openxmlformats.org/officeDocument/2006/relationships/slideLayout" Target="../slideLayouts/slideLayout351.xml"/><Relationship Id="rId7" Type="http://schemas.openxmlformats.org/officeDocument/2006/relationships/slideLayout" Target="../slideLayouts/slideLayout355.xml"/><Relationship Id="rId12" Type="http://schemas.openxmlformats.org/officeDocument/2006/relationships/theme" Target="../theme/theme30.xml"/><Relationship Id="rId2" Type="http://schemas.openxmlformats.org/officeDocument/2006/relationships/slideLayout" Target="../slideLayouts/slideLayout350.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5" Type="http://schemas.openxmlformats.org/officeDocument/2006/relationships/slideLayout" Target="../slideLayouts/slideLayout353.xml"/><Relationship Id="rId10" Type="http://schemas.openxmlformats.org/officeDocument/2006/relationships/slideLayout" Target="../slideLayouts/slideLayout358.xml"/><Relationship Id="rId4" Type="http://schemas.openxmlformats.org/officeDocument/2006/relationships/slideLayout" Target="../slideLayouts/slideLayout352.xml"/><Relationship Id="rId9" Type="http://schemas.openxmlformats.org/officeDocument/2006/relationships/slideLayout" Target="../slideLayouts/slideLayout3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2441771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987866800"/>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53414591"/>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157379460"/>
      </p:ext>
    </p:extLst>
  </p:cSld>
  <p:clrMap bg1="dk1" tx1="lt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125174553"/>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0272592"/>
      </p:ext>
    </p:extLst>
  </p:cSld>
  <p:clrMap bg1="dk1" tx1="lt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622175535"/>
      </p:ext>
    </p:extLst>
  </p:cSld>
  <p:clrMap bg1="dk1" tx1="lt1" bg2="dk2"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764086601"/>
      </p:ext>
    </p:extLst>
  </p:cSld>
  <p:clrMap bg1="dk1" tx1="lt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787514762"/>
      </p:ext>
    </p:extLst>
  </p:cSld>
  <p:clrMap bg1="dk1" tx1="lt1" bg2="dk2"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837971192"/>
      </p:ext>
    </p:extLst>
  </p:cSld>
  <p:clrMap bg1="dk1" tx1="lt1" bg2="dk2"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373080483"/>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217538399"/>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670637979"/>
      </p:ext>
    </p:extLst>
  </p:cSld>
  <p:clrMap bg1="dk1" tx1="lt1" bg2="dk2" tx2="lt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813245028"/>
      </p:ext>
    </p:extLst>
  </p:cSld>
  <p:clrMap bg1="dk1" tx1="lt1" bg2="dk2" tx2="lt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014020838"/>
      </p:ext>
    </p:extLst>
  </p:cSld>
  <p:clrMap bg1="dk1" tx1="lt1" bg2="dk2" tx2="lt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664822230"/>
      </p:ext>
    </p:extLst>
  </p:cSld>
  <p:clrMap bg1="dk1" tx1="lt1" bg2="dk2" tx2="lt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637400544"/>
      </p:ext>
    </p:extLst>
  </p:cSld>
  <p:clrMap bg1="dk1" tx1="lt1" bg2="dk2" tx2="lt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376598986"/>
      </p:ext>
    </p:extLst>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387637901"/>
      </p:ext>
    </p:extLst>
  </p:cSld>
  <p:clrMap bg1="dk1" tx1="lt1" bg2="dk2" tx2="lt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864720776"/>
      </p:ext>
    </p:extLst>
  </p:cSld>
  <p:clrMap bg1="dk1" tx1="lt1" bg2="dk2" tx2="lt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348018676"/>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034127283"/>
      </p:ext>
    </p:extLst>
  </p:cSld>
  <p:clrMap bg1="dk1" tx1="lt1" bg2="dk2" tx2="lt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816841666"/>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6526767-0AD1-4353-A9D2-901DEDD76D7B}" type="datetime1">
              <a:rPr lang="en-US">
                <a:ea typeface="MS PGothic" pitchFamily="34" charset="-128"/>
              </a:rPr>
              <a:pPr defTabSz="457200" fontAlgn="base">
                <a:spcBef>
                  <a:spcPct val="0"/>
                </a:spcBef>
                <a:spcAft>
                  <a:spcPct val="0"/>
                </a:spcAft>
                <a:defRPr/>
              </a:pPr>
              <a:t>6/6/2022</a:t>
            </a:fld>
            <a:endParaRPr lang="en-US" dirty="0">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defTabSz="457200">
              <a:defRPr/>
            </a:pPr>
            <a:r>
              <a:rPr lang="en-US" dirty="0">
                <a:solidFill>
                  <a:prstClr val="black">
                    <a:tint val="75000"/>
                  </a:prstClr>
                </a:solidFill>
              </a:rPr>
              <a:t>Revelation Lesson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5FB291F7-6F04-47C4-B28A-6A6DC1FAB851}" type="slidenum">
              <a:rPr lang="en-US">
                <a:ea typeface="MS PGothic" pitchFamily="34" charset="-128"/>
              </a:rPr>
              <a:pPr defTabSz="457200" fontAlgn="base">
                <a:spcBef>
                  <a:spcPct val="0"/>
                </a:spcBef>
                <a:spcAft>
                  <a:spcPct val="0"/>
                </a:spcAft>
                <a:defRPr/>
              </a:pPr>
              <a:t>‹#›</a:t>
            </a:fld>
            <a:endParaRPr lang="en-US" dirty="0">
              <a:ea typeface="MS PGothic" pitchFamily="34" charset="-128"/>
            </a:endParaRPr>
          </a:p>
        </p:txBody>
      </p:sp>
    </p:spTree>
    <p:extLst>
      <p:ext uri="{BB962C8B-B14F-4D97-AF65-F5344CB8AC3E}">
        <p14:creationId xmlns:p14="http://schemas.microsoft.com/office/powerpoint/2010/main" val="2589232789"/>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transition spd="slow">
    <p:checker/>
  </p:transition>
  <p:hf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837823505"/>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145689086"/>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694453094"/>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029325456"/>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125910267"/>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6/6/2022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495427098"/>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rthodoxwiki.org/File:Jamesbrotherlord.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kingjamesbibleonline.org/Romans-3-8/" TargetMode="External"/><Relationship Id="rId2" Type="http://schemas.openxmlformats.org/officeDocument/2006/relationships/notesSlide" Target="../notesSlides/notesSlide10.xml"/><Relationship Id="rId1" Type="http://schemas.openxmlformats.org/officeDocument/2006/relationships/slideLayout" Target="../slideLayouts/slideLayout120.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8.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8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0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1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0.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5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7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8.xml"/></Relationships>
</file>

<file path=ppt/slides/_rels/slide25.xml.rels><?xml version="1.0" encoding="UTF-8" standalone="yes"?>
<Relationships xmlns="http://schemas.openxmlformats.org/package/2006/relationships"><Relationship Id="rId3" Type="http://schemas.openxmlformats.org/officeDocument/2006/relationships/hyperlink" Target="https://www.kingjamesbibleonline.org/Romans-3-22/" TargetMode="External"/><Relationship Id="rId2" Type="http://schemas.openxmlformats.org/officeDocument/2006/relationships/notesSlide" Target="../notesSlides/notesSlide25.xml"/><Relationship Id="rId1" Type="http://schemas.openxmlformats.org/officeDocument/2006/relationships/slideLayout" Target="../slideLayouts/slideLayout300.xml"/><Relationship Id="rId4" Type="http://schemas.openxmlformats.org/officeDocument/2006/relationships/hyperlink" Target="https://www.kingjamesbibleonline.org/Romans-3-23/"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3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3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6.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348.xml"/></Relationships>
</file>

<file path=ppt/slides/_rels/slide3.xml.rels><?xml version="1.0" encoding="UTF-8" standalone="yes"?>
<Relationships xmlns="http://schemas.openxmlformats.org/package/2006/relationships"><Relationship Id="rId3" Type="http://schemas.openxmlformats.org/officeDocument/2006/relationships/hyperlink" Target="https://www.kingjamesbibleonline.org/Matthew-1-1/" TargetMode="External"/><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9.xml"/></Relationships>
</file>

<file path=ppt/slides/_rels/slide4.xml.rels><?xml version="1.0" encoding="UTF-8" standalone="yes"?>
<Relationships xmlns="http://schemas.openxmlformats.org/package/2006/relationships"><Relationship Id="rId3" Type="http://schemas.openxmlformats.org/officeDocument/2006/relationships/hyperlink" Target="https://www.kingjamesbibleonline.org/Matthew-1-1/" TargetMode="External"/><Relationship Id="rId2" Type="http://schemas.openxmlformats.org/officeDocument/2006/relationships/notesSlide" Target="../notesSlides/notesSlide4.xml"/><Relationship Id="rId1" Type="http://schemas.openxmlformats.org/officeDocument/2006/relationships/slideLayout" Target="../slideLayouts/slideLayout48.xml"/><Relationship Id="rId4" Type="http://schemas.openxmlformats.org/officeDocument/2006/relationships/hyperlink" Target="https://www.kingjamesbibleonline.org/Romans-3-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hyperlink" Target="https://www.kingjamesbibleonline.org/Matthew-1-1/" TargetMode="External"/><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3" Type="http://schemas.openxmlformats.org/officeDocument/2006/relationships/hyperlink" Target="https://www.kingjamesbibleonline.org/Matthew-1-1/" TargetMode="External"/><Relationship Id="rId2" Type="http://schemas.openxmlformats.org/officeDocument/2006/relationships/notesSlide" Target="../notesSlides/notesSlide9.xml"/><Relationship Id="rId1" Type="http://schemas.openxmlformats.org/officeDocument/2006/relationships/slideLayout" Target="../slideLayouts/slideLayout108.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57200"/>
            <a:ext cx="6781800" cy="762000"/>
          </a:xfrm>
          <a:ln>
            <a:noFill/>
          </a:ln>
        </p:spPr>
        <p:txBody>
          <a:bodyPr>
            <a:normAutofit/>
          </a:bodyPr>
          <a:lstStyle/>
          <a:p>
            <a:r>
              <a:rPr lang="en-US"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JAMES “THE JUST”</a:t>
            </a:r>
            <a:endParaRPr lang="en-US"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Date Placeholder 6"/>
          <p:cNvSpPr>
            <a:spLocks noGrp="1"/>
          </p:cNvSpPr>
          <p:nvPr>
            <p:ph type="dt" sz="half" idx="10"/>
          </p:nvPr>
        </p:nvSpPr>
        <p:spPr/>
        <p:txBody>
          <a:bodyPr/>
          <a:lstStyle/>
          <a:p>
            <a:fld id="{F5EC172C-292C-4FBE-A4A5-AEF0CAD27CCF}" type="datetime1">
              <a:rPr lang="en-US" smtClean="0">
                <a:solidFill>
                  <a:prstClr val="white">
                    <a:shade val="50000"/>
                  </a:prstClr>
                </a:solidFill>
              </a:rPr>
              <a:pPr/>
              <a:t>6/6/2022</a:t>
            </a:fld>
            <a:endParaRPr lang="en-US" dirty="0">
              <a:solidFill>
                <a:prstClr val="white">
                  <a:shade val="50000"/>
                </a:prstClr>
              </a:solidFill>
            </a:endParaRPr>
          </a:p>
        </p:txBody>
      </p:sp>
      <p:pic>
        <p:nvPicPr>
          <p:cNvPr id="106499" name="Picture 3" descr="https://orthodoxwiki.org/images/6/6e/Jamesbrotherlord.jpg">
            <a:hlinkClick r:id="rId3"/>
          </p:cNvPr>
          <p:cNvPicPr>
            <a:picLocks noChangeAspect="1" noChangeArrowheads="1"/>
          </p:cNvPicPr>
          <p:nvPr/>
        </p:nvPicPr>
        <p:blipFill>
          <a:blip r:embed="rId4" cstate="print"/>
          <a:srcRect/>
          <a:stretch>
            <a:fillRect/>
          </a:stretch>
        </p:blipFill>
        <p:spPr bwMode="auto">
          <a:xfrm>
            <a:off x="2710749" y="1447800"/>
            <a:ext cx="3461451" cy="4876800"/>
          </a:xfrm>
          <a:prstGeom prst="rect">
            <a:avLst/>
          </a:prstGeom>
          <a:noFill/>
          <a:ln w="76200">
            <a:solidFill>
              <a:schemeClr val="bg1"/>
            </a:solidFill>
          </a:ln>
        </p:spPr>
      </p:pic>
    </p:spTree>
    <p:extLst>
      <p:ext uri="{BB962C8B-B14F-4D97-AF65-F5344CB8AC3E}">
        <p14:creationId xmlns:p14="http://schemas.microsoft.com/office/powerpoint/2010/main" val="1759668437"/>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924800" cy="1371600"/>
          </a:xfrm>
        </p:spPr>
        <p:txBody>
          <a:bodyPr>
            <a:normAutofit fontScale="90000"/>
          </a:bodyPr>
          <a:lstStyle/>
          <a:p>
            <a:r>
              <a:rPr lang="en-US" sz="4000" dirty="0"/>
              <a:t>2:1-13 TRUE RELIGION DOES NOT SHOW PARTIALITY (</a:t>
            </a:r>
            <a:r>
              <a:rPr lang="en-US" sz="4000" dirty="0" err="1"/>
              <a:t>con’t</a:t>
            </a:r>
            <a:r>
              <a:rPr lang="en-US" sz="4000" dirty="0"/>
              <a:t>)</a:t>
            </a:r>
            <a:endParaRPr lang="en-US" sz="4400" dirty="0">
              <a:ln w="6350">
                <a:solidFill>
                  <a:srgbClr val="FF0000"/>
                </a:solidFill>
              </a:ln>
              <a:effectLst/>
            </a:endParaRPr>
          </a:p>
        </p:txBody>
      </p:sp>
      <p:sp>
        <p:nvSpPr>
          <p:cNvPr id="4" name="TextBox 3"/>
          <p:cNvSpPr txBox="1"/>
          <p:nvPr/>
        </p:nvSpPr>
        <p:spPr>
          <a:xfrm>
            <a:off x="228600" y="1219200"/>
            <a:ext cx="8458200" cy="1569660"/>
          </a:xfrm>
          <a:prstGeom prst="rect">
            <a:avLst/>
          </a:prstGeom>
          <a:noFill/>
        </p:spPr>
        <p:txBody>
          <a:bodyPr wrap="square" rtlCol="0">
            <a:spAutoFit/>
          </a:bodyPr>
          <a:lstStyle/>
          <a:p>
            <a:r>
              <a:rPr lang="en-US" sz="3200" b="1" dirty="0">
                <a:solidFill>
                  <a:srgbClr val="0070C0"/>
                </a:solidFill>
              </a:rPr>
              <a:t>2.8</a:t>
            </a:r>
            <a:r>
              <a:rPr lang="en-US" sz="3200" b="1" dirty="0">
                <a:solidFill>
                  <a:prstClr val="white"/>
                </a:solidFill>
                <a:hlinkClick r:id="rId3" tooltip="Romans 3:8 KJV verse detail"/>
              </a:rPr>
              <a:t> </a:t>
            </a:r>
            <a:r>
              <a:rPr lang="en-US" sz="3200" dirty="0">
                <a:solidFill>
                  <a:prstClr val="white"/>
                </a:solidFill>
              </a:rPr>
              <a:t>If ye </a:t>
            </a:r>
            <a:r>
              <a:rPr lang="en-US" sz="3200" dirty="0" err="1">
                <a:solidFill>
                  <a:prstClr val="white"/>
                </a:solidFill>
              </a:rPr>
              <a:t>fulfil</a:t>
            </a:r>
            <a:r>
              <a:rPr lang="en-US" sz="3200" dirty="0">
                <a:solidFill>
                  <a:prstClr val="white"/>
                </a:solidFill>
              </a:rPr>
              <a:t> the royal law according to the scripture, Thou </a:t>
            </a:r>
            <a:r>
              <a:rPr lang="en-US" sz="3200" dirty="0" err="1">
                <a:solidFill>
                  <a:prstClr val="white"/>
                </a:solidFill>
              </a:rPr>
              <a:t>shalt</a:t>
            </a:r>
            <a:r>
              <a:rPr lang="en-US" sz="3200" dirty="0">
                <a:solidFill>
                  <a:prstClr val="white"/>
                </a:solidFill>
              </a:rPr>
              <a:t> love thy </a:t>
            </a:r>
            <a:r>
              <a:rPr lang="en-US" sz="3200" dirty="0" err="1">
                <a:solidFill>
                  <a:prstClr val="white"/>
                </a:solidFill>
              </a:rPr>
              <a:t>neighbour</a:t>
            </a:r>
            <a:r>
              <a:rPr lang="en-US" sz="3200" dirty="0">
                <a:solidFill>
                  <a:prstClr val="white"/>
                </a:solidFill>
              </a:rPr>
              <a:t> as thyself, ye do well:</a:t>
            </a: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10</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6/6/2022</a:t>
            </a:fld>
            <a:endParaRPr lang="en-US" sz="1200" dirty="0">
              <a:solidFill>
                <a:prstClr val="white"/>
              </a:solidFill>
            </a:endParaRPr>
          </a:p>
        </p:txBody>
      </p:sp>
      <p:sp>
        <p:nvSpPr>
          <p:cNvPr id="8" name="TextBox 7"/>
          <p:cNvSpPr txBox="1"/>
          <p:nvPr/>
        </p:nvSpPr>
        <p:spPr>
          <a:xfrm>
            <a:off x="152400" y="2667000"/>
            <a:ext cx="8991600" cy="4031873"/>
          </a:xfrm>
          <a:prstGeom prst="rect">
            <a:avLst/>
          </a:prstGeom>
          <a:noFill/>
        </p:spPr>
        <p:txBody>
          <a:bodyPr wrap="square" rtlCol="0">
            <a:spAutoFit/>
          </a:bodyPr>
          <a:lstStyle/>
          <a:p>
            <a:r>
              <a:rPr lang="en-US" sz="3200" dirty="0">
                <a:solidFill>
                  <a:srgbClr val="FFFF00"/>
                </a:solidFill>
              </a:rPr>
              <a:t>The standard of treating each other correctly is found in </a:t>
            </a:r>
            <a:r>
              <a:rPr lang="en-US" sz="3200" dirty="0">
                <a:solidFill>
                  <a:prstClr val="white"/>
                </a:solidFill>
              </a:rPr>
              <a:t>Leviticus 19:15-18</a:t>
            </a:r>
            <a:r>
              <a:rPr lang="en-US" sz="3200" dirty="0">
                <a:solidFill>
                  <a:srgbClr val="FFFF00"/>
                </a:solidFill>
              </a:rPr>
              <a:t>; especially verse 18. </a:t>
            </a:r>
            <a:r>
              <a:rPr lang="en-US" sz="3200" dirty="0">
                <a:solidFill>
                  <a:prstClr val="white"/>
                </a:solidFill>
              </a:rPr>
              <a:t>"... You shall love your                                                                                                neighbor as yourself                                                                                 ..." </a:t>
            </a:r>
            <a:r>
              <a:rPr lang="en-US" sz="3200" dirty="0">
                <a:solidFill>
                  <a:srgbClr val="FFFF00"/>
                </a:solidFill>
              </a:rPr>
              <a:t>We often hear this                                                                                     called "the golden rule.“                                                              James says we do well                                                                                                   if we fulfill it.</a:t>
            </a:r>
            <a:endParaRPr lang="en-US" sz="3100" dirty="0">
              <a:solidFill>
                <a:srgbClr val="FFFF00"/>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601" y="3733800"/>
            <a:ext cx="4415999" cy="294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11821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circle(in)">
                                      <p:cBhvr>
                                        <p:cTn id="21"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838200"/>
          </a:xfrm>
        </p:spPr>
        <p:txBody>
          <a:bodyPr>
            <a:normAutofit fontScale="90000"/>
          </a:bodyPr>
          <a:lstStyle/>
          <a:p>
            <a:r>
              <a:rPr lang="en-US" sz="4000" dirty="0"/>
              <a:t>2:1-13 TRUE RELIGION DOES NOT SHOW PARTIALITY (</a:t>
            </a:r>
            <a:r>
              <a:rPr lang="en-US" sz="4000" dirty="0" err="1"/>
              <a:t>con’t</a:t>
            </a:r>
            <a:r>
              <a:rPr lang="en-US" sz="4000" dirty="0"/>
              <a:t>)</a:t>
            </a:r>
            <a:endParaRPr lang="en-US" sz="4400" dirty="0">
              <a:ln w="6350">
                <a:solidFill>
                  <a:srgbClr val="FF0000"/>
                </a:solidFill>
              </a:ln>
              <a:effectLst/>
            </a:endParaRPr>
          </a:p>
        </p:txBody>
      </p:sp>
      <p:sp>
        <p:nvSpPr>
          <p:cNvPr id="4" name="TextBox 3"/>
          <p:cNvSpPr txBox="1"/>
          <p:nvPr/>
        </p:nvSpPr>
        <p:spPr>
          <a:xfrm>
            <a:off x="152400" y="1219200"/>
            <a:ext cx="8686800" cy="1569660"/>
          </a:xfrm>
          <a:prstGeom prst="rect">
            <a:avLst/>
          </a:prstGeom>
          <a:noFill/>
        </p:spPr>
        <p:txBody>
          <a:bodyPr wrap="square" rtlCol="0">
            <a:spAutoFit/>
          </a:bodyPr>
          <a:lstStyle/>
          <a:p>
            <a:r>
              <a:rPr lang="en-US" sz="3200" b="1" dirty="0">
                <a:solidFill>
                  <a:srgbClr val="0070C0"/>
                </a:solidFill>
              </a:rPr>
              <a:t>2.9 </a:t>
            </a:r>
            <a:r>
              <a:rPr lang="en-US" sz="3200" dirty="0">
                <a:solidFill>
                  <a:prstClr val="white"/>
                </a:solidFill>
              </a:rPr>
              <a:t>But if ye have respect to persons, ye commit sin, and are convinced of the law as transgressors.</a:t>
            </a: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11</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6/6/2022</a:t>
            </a:fld>
            <a:endParaRPr lang="en-US" sz="1200" dirty="0">
              <a:solidFill>
                <a:prstClr val="white"/>
              </a:solidFill>
            </a:endParaRPr>
          </a:p>
        </p:txBody>
      </p:sp>
      <p:sp>
        <p:nvSpPr>
          <p:cNvPr id="8" name="TextBox 7"/>
          <p:cNvSpPr txBox="1"/>
          <p:nvPr/>
        </p:nvSpPr>
        <p:spPr>
          <a:xfrm>
            <a:off x="228600" y="2667000"/>
            <a:ext cx="8915400" cy="3046988"/>
          </a:xfrm>
          <a:prstGeom prst="rect">
            <a:avLst/>
          </a:prstGeom>
          <a:noFill/>
        </p:spPr>
        <p:txBody>
          <a:bodyPr wrap="square" rtlCol="0">
            <a:spAutoFit/>
          </a:bodyPr>
          <a:lstStyle/>
          <a:p>
            <a:r>
              <a:rPr lang="en-US" sz="3200" dirty="0">
                <a:solidFill>
                  <a:srgbClr val="FFFF00"/>
                </a:solidFill>
              </a:rPr>
              <a:t>James is saying if we are showing partiality (as he described it in verses 1-7), then we sin. This may surprise us. After all, it's a pretty natural condition among people - seeing as how we're naturally drawn to those who are beautiful, or talented, or intelligent, or wealthy.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956" y="5645150"/>
            <a:ext cx="7372350" cy="847725"/>
          </a:xfrm>
          <a:prstGeom prst="rect">
            <a:avLst/>
          </a:prstGeom>
        </p:spPr>
      </p:pic>
    </p:spTree>
    <p:extLst>
      <p:ext uri="{BB962C8B-B14F-4D97-AF65-F5344CB8AC3E}">
        <p14:creationId xmlns:p14="http://schemas.microsoft.com/office/powerpoint/2010/main" val="251859899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458200" cy="1447800"/>
          </a:xfrm>
        </p:spPr>
        <p:txBody>
          <a:bodyPr>
            <a:normAutofit fontScale="90000"/>
          </a:bodyPr>
          <a:lstStyle/>
          <a:p>
            <a:r>
              <a:rPr lang="en-US" sz="4400" dirty="0"/>
              <a:t>2:1-13 TRUE RELIGION DOES NOT SHOW PARTIALITY (</a:t>
            </a:r>
            <a:r>
              <a:rPr lang="en-US" sz="4400" dirty="0" err="1"/>
              <a:t>con’t</a:t>
            </a:r>
            <a:r>
              <a:rPr lang="en-US" sz="4400" dirty="0"/>
              <a:t>)</a:t>
            </a:r>
            <a:endParaRPr lang="en-US" sz="4400" dirty="0">
              <a:ln w="6350">
                <a:solidFill>
                  <a:srgbClr val="FF0000"/>
                </a:solidFill>
              </a:ln>
              <a:effectLst/>
            </a:endParaRPr>
          </a:p>
        </p:txBody>
      </p:sp>
      <p:sp>
        <p:nvSpPr>
          <p:cNvPr id="4" name="TextBox 3"/>
          <p:cNvSpPr txBox="1"/>
          <p:nvPr/>
        </p:nvSpPr>
        <p:spPr>
          <a:xfrm>
            <a:off x="252046" y="1371600"/>
            <a:ext cx="8382000" cy="1077218"/>
          </a:xfrm>
          <a:prstGeom prst="rect">
            <a:avLst/>
          </a:prstGeom>
          <a:noFill/>
        </p:spPr>
        <p:txBody>
          <a:bodyPr wrap="square" rtlCol="0">
            <a:spAutoFit/>
          </a:bodyPr>
          <a:lstStyle/>
          <a:p>
            <a:r>
              <a:rPr lang="en-US" sz="3200" b="1" dirty="0">
                <a:solidFill>
                  <a:srgbClr val="0070C0"/>
                </a:solidFill>
              </a:rPr>
              <a:t>2.10 </a:t>
            </a:r>
            <a:r>
              <a:rPr lang="en-US" sz="3200" dirty="0">
                <a:solidFill>
                  <a:prstClr val="white"/>
                </a:solidFill>
              </a:rPr>
              <a:t>For whosoever shall keep the whole law, and yet offend in one </a:t>
            </a:r>
            <a:r>
              <a:rPr lang="en-US" sz="3200" i="1" dirty="0">
                <a:solidFill>
                  <a:prstClr val="white"/>
                </a:solidFill>
              </a:rPr>
              <a:t>point</a:t>
            </a:r>
            <a:r>
              <a:rPr lang="en-US" sz="3200" dirty="0">
                <a:solidFill>
                  <a:prstClr val="white"/>
                </a:solidFill>
              </a:rPr>
              <a:t>, he is guilty of all.</a:t>
            </a: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12</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6/6/2022</a:t>
            </a:fld>
            <a:endParaRPr lang="en-US" sz="1200" dirty="0">
              <a:solidFill>
                <a:prstClr val="white"/>
              </a:solidFill>
            </a:endParaRPr>
          </a:p>
        </p:txBody>
      </p:sp>
      <p:sp>
        <p:nvSpPr>
          <p:cNvPr id="8" name="TextBox 7"/>
          <p:cNvSpPr txBox="1"/>
          <p:nvPr/>
        </p:nvSpPr>
        <p:spPr>
          <a:xfrm>
            <a:off x="252046" y="2362200"/>
            <a:ext cx="8534400" cy="3539430"/>
          </a:xfrm>
          <a:prstGeom prst="rect">
            <a:avLst/>
          </a:prstGeom>
          <a:noFill/>
        </p:spPr>
        <p:txBody>
          <a:bodyPr wrap="square" rtlCol="0">
            <a:spAutoFit/>
          </a:bodyPr>
          <a:lstStyle/>
          <a:p>
            <a:r>
              <a:rPr lang="en-US" sz="3200" dirty="0">
                <a:solidFill>
                  <a:srgbClr val="FFFF00"/>
                </a:solidFill>
              </a:rPr>
              <a:t>In this section James says there is the principle of "the unity of God's law." God's law is not a set of disconnected commandments; but rather a unified whole. If we keep nine of His ten commandments, and yet break one, we stand as guilty a lawbreaker before God as if we had broken all of them.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395" y="5901629"/>
            <a:ext cx="4424805" cy="637669"/>
          </a:xfrm>
          <a:prstGeom prst="rect">
            <a:avLst/>
          </a:prstGeom>
        </p:spPr>
      </p:pic>
    </p:spTree>
    <p:extLst>
      <p:ext uri="{BB962C8B-B14F-4D97-AF65-F5344CB8AC3E}">
        <p14:creationId xmlns:p14="http://schemas.microsoft.com/office/powerpoint/2010/main" val="294469015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600200"/>
          </a:xfrm>
        </p:spPr>
        <p:txBody>
          <a:bodyPr>
            <a:normAutofit fontScale="90000"/>
          </a:bodyPr>
          <a:lstStyle/>
          <a:p>
            <a:r>
              <a:rPr lang="en-US" sz="4400" dirty="0"/>
              <a:t>2:1-13 TRUE RELIGION DOES NOT SHOW PARTIALITY (</a:t>
            </a:r>
            <a:r>
              <a:rPr lang="en-US" sz="4400" dirty="0" err="1"/>
              <a:t>con’t</a:t>
            </a:r>
            <a:r>
              <a:rPr lang="en-US" sz="4400" dirty="0"/>
              <a:t>)</a:t>
            </a:r>
            <a:endParaRPr lang="en-US" sz="4400" dirty="0">
              <a:ln w="6350">
                <a:solidFill>
                  <a:srgbClr val="FF0000"/>
                </a:solidFill>
              </a:ln>
              <a:effectLst/>
            </a:endParaRPr>
          </a:p>
        </p:txBody>
      </p:sp>
      <p:sp>
        <p:nvSpPr>
          <p:cNvPr id="4" name="TextBox 3"/>
          <p:cNvSpPr txBox="1"/>
          <p:nvPr/>
        </p:nvSpPr>
        <p:spPr>
          <a:xfrm>
            <a:off x="228600" y="1676400"/>
            <a:ext cx="8686800" cy="2062103"/>
          </a:xfrm>
          <a:prstGeom prst="rect">
            <a:avLst/>
          </a:prstGeom>
          <a:noFill/>
        </p:spPr>
        <p:txBody>
          <a:bodyPr wrap="square" rtlCol="0">
            <a:spAutoFit/>
          </a:bodyPr>
          <a:lstStyle/>
          <a:p>
            <a:r>
              <a:rPr lang="en-US" sz="3200" b="1" dirty="0">
                <a:solidFill>
                  <a:srgbClr val="0070C0"/>
                </a:solidFill>
              </a:rPr>
              <a:t>2.11</a:t>
            </a:r>
            <a:r>
              <a:rPr lang="en-US" sz="3200" b="1" dirty="0">
                <a:solidFill>
                  <a:prstClr val="white"/>
                </a:solidFill>
              </a:rPr>
              <a:t> </a:t>
            </a:r>
            <a:r>
              <a:rPr lang="en-US" sz="3200" dirty="0">
                <a:solidFill>
                  <a:prstClr val="white"/>
                </a:solidFill>
              </a:rPr>
              <a:t>For he that said, Do not commit adultery, said also, Do not kill. Now if thou commit no adultery, yet if thou kill, thou art become a transgressor of the law.</a:t>
            </a: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13</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6/6/2022</a:t>
            </a:fld>
            <a:endParaRPr lang="en-US" sz="1200" dirty="0">
              <a:solidFill>
                <a:prstClr val="white"/>
              </a:solidFill>
            </a:endParaRPr>
          </a:p>
        </p:txBody>
      </p:sp>
      <p:sp>
        <p:nvSpPr>
          <p:cNvPr id="8" name="TextBox 7"/>
          <p:cNvSpPr txBox="1"/>
          <p:nvPr/>
        </p:nvSpPr>
        <p:spPr>
          <a:xfrm>
            <a:off x="228600" y="3581400"/>
            <a:ext cx="8686800" cy="3046988"/>
          </a:xfrm>
          <a:prstGeom prst="rect">
            <a:avLst/>
          </a:prstGeom>
          <a:noFill/>
        </p:spPr>
        <p:txBody>
          <a:bodyPr wrap="square" rtlCol="0">
            <a:spAutoFit/>
          </a:bodyPr>
          <a:lstStyle/>
          <a:p>
            <a:r>
              <a:rPr lang="en-US" sz="3200" dirty="0">
                <a:solidFill>
                  <a:srgbClr val="FFFF00"/>
                </a:solidFill>
              </a:rPr>
              <a:t>Jesus teaches us that murder includes the idea of "diminishing" someone in any way or reducing their value </a:t>
            </a:r>
            <a:r>
              <a:rPr lang="en-US" sz="3200" dirty="0">
                <a:solidFill>
                  <a:prstClr val="white"/>
                </a:solidFill>
              </a:rPr>
              <a:t>(Matthew 5:21-22). </a:t>
            </a:r>
            <a:r>
              <a:rPr lang="en-US" sz="3200" dirty="0">
                <a:solidFill>
                  <a:srgbClr val="FFFF00"/>
                </a:solidFill>
              </a:rPr>
              <a:t>We're therefore guilty of murder all the time; and are,  just as much a lawbreaker as if we had committed adultery.</a:t>
            </a:r>
          </a:p>
        </p:txBody>
      </p:sp>
    </p:spTree>
    <p:extLst>
      <p:ext uri="{BB962C8B-B14F-4D97-AF65-F5344CB8AC3E}">
        <p14:creationId xmlns:p14="http://schemas.microsoft.com/office/powerpoint/2010/main" val="55624813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838200"/>
          </a:xfrm>
        </p:spPr>
        <p:txBody>
          <a:bodyPr>
            <a:normAutofit fontScale="90000"/>
          </a:bodyPr>
          <a:lstStyle/>
          <a:p>
            <a:r>
              <a:rPr lang="en-US" sz="4000" dirty="0"/>
              <a:t>2:1-13 TRUE RELIGION DOES NOT SHOW PARTIALITY (</a:t>
            </a:r>
            <a:r>
              <a:rPr lang="en-US" sz="4000" dirty="0" err="1"/>
              <a:t>con’t</a:t>
            </a:r>
            <a:r>
              <a:rPr lang="en-US" sz="4000" dirty="0"/>
              <a:t>)</a:t>
            </a:r>
            <a:endParaRPr lang="en-US" sz="4000" dirty="0">
              <a:ln w="6350">
                <a:solidFill>
                  <a:srgbClr val="FF0000"/>
                </a:solidFill>
              </a:ln>
              <a:effectLst/>
            </a:endParaRPr>
          </a:p>
        </p:txBody>
      </p:sp>
      <p:sp>
        <p:nvSpPr>
          <p:cNvPr id="4" name="TextBox 3"/>
          <p:cNvSpPr txBox="1"/>
          <p:nvPr/>
        </p:nvSpPr>
        <p:spPr>
          <a:xfrm>
            <a:off x="228600" y="1219200"/>
            <a:ext cx="8686800" cy="1077218"/>
          </a:xfrm>
          <a:prstGeom prst="rect">
            <a:avLst/>
          </a:prstGeom>
          <a:noFill/>
        </p:spPr>
        <p:txBody>
          <a:bodyPr wrap="square" rtlCol="0">
            <a:spAutoFit/>
          </a:bodyPr>
          <a:lstStyle/>
          <a:p>
            <a:r>
              <a:rPr lang="en-US" sz="3200" b="1" dirty="0">
                <a:solidFill>
                  <a:srgbClr val="0070C0"/>
                </a:solidFill>
              </a:rPr>
              <a:t>2.12 </a:t>
            </a:r>
            <a:r>
              <a:rPr lang="en-US" sz="3200" dirty="0">
                <a:solidFill>
                  <a:prstClr val="white"/>
                </a:solidFill>
              </a:rPr>
              <a:t>So speak ye, and so do, as they that shall be judged by the law of liberty.</a:t>
            </a: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14</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6/6/2022</a:t>
            </a:fld>
            <a:endParaRPr lang="en-US" sz="1200" dirty="0">
              <a:solidFill>
                <a:prstClr val="white"/>
              </a:solidFill>
            </a:endParaRPr>
          </a:p>
        </p:txBody>
      </p:sp>
      <p:sp>
        <p:nvSpPr>
          <p:cNvPr id="8" name="TextBox 7"/>
          <p:cNvSpPr txBox="1"/>
          <p:nvPr/>
        </p:nvSpPr>
        <p:spPr>
          <a:xfrm>
            <a:off x="304800" y="2209800"/>
            <a:ext cx="8610600" cy="4031873"/>
          </a:xfrm>
          <a:prstGeom prst="rect">
            <a:avLst/>
          </a:prstGeom>
          <a:noFill/>
        </p:spPr>
        <p:txBody>
          <a:bodyPr wrap="square" rtlCol="0">
            <a:spAutoFit/>
          </a:bodyPr>
          <a:lstStyle/>
          <a:p>
            <a:r>
              <a:rPr lang="en-US" sz="3200" dirty="0">
                <a:solidFill>
                  <a:srgbClr val="FFFF00"/>
                </a:solidFill>
              </a:rPr>
              <a:t>The “law of liberty" </a:t>
            </a:r>
            <a:r>
              <a:rPr lang="en-US" sz="3200" dirty="0">
                <a:solidFill>
                  <a:prstClr val="white"/>
                </a:solidFill>
              </a:rPr>
              <a:t>(James 1:25)</a:t>
            </a:r>
            <a:r>
              <a:rPr lang="en-US" sz="3200" dirty="0">
                <a:solidFill>
                  <a:srgbClr val="FFFF00"/>
                </a:solidFill>
              </a:rPr>
              <a:t> means that, when we look into the law, (1) we see that we are sinners, (2) we flee to the cross of Jesus for forgiveness, and (3) by God's grace, we are pardoned of our guilt and set at liberty </a:t>
            </a:r>
            <a:r>
              <a:rPr lang="en-US" sz="3200" dirty="0">
                <a:solidFill>
                  <a:prstClr val="white"/>
                </a:solidFill>
              </a:rPr>
              <a:t>(Gal. 3:24; John 8:36)</a:t>
            </a:r>
            <a:r>
              <a:rPr lang="en-US" sz="3200" dirty="0">
                <a:solidFill>
                  <a:srgbClr val="FFFF00"/>
                </a:solidFill>
              </a:rPr>
              <a:t>. We are to so act and so speak as those who hope to be judged by God's law in such a way as for it to be a "law of liberty"</a:t>
            </a:r>
          </a:p>
        </p:txBody>
      </p:sp>
    </p:spTree>
    <p:extLst>
      <p:ext uri="{BB962C8B-B14F-4D97-AF65-F5344CB8AC3E}">
        <p14:creationId xmlns:p14="http://schemas.microsoft.com/office/powerpoint/2010/main" val="163225247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1524000"/>
          </a:xfrm>
        </p:spPr>
        <p:txBody>
          <a:bodyPr>
            <a:normAutofit fontScale="90000"/>
          </a:bodyPr>
          <a:lstStyle/>
          <a:p>
            <a:r>
              <a:rPr lang="en-US" sz="4000" dirty="0"/>
              <a:t>2:1-13 TRUE RELIGION DOES NOT SHOW PARTIALITY (</a:t>
            </a:r>
            <a:r>
              <a:rPr lang="en-US" sz="4000" dirty="0" err="1"/>
              <a:t>con’t</a:t>
            </a:r>
            <a:r>
              <a:rPr lang="en-US" sz="4000" dirty="0"/>
              <a:t>)</a:t>
            </a:r>
            <a:endParaRPr lang="en-US" sz="4000" dirty="0">
              <a:ln w="6350">
                <a:solidFill>
                  <a:srgbClr val="FF0000"/>
                </a:solidFill>
              </a:ln>
              <a:effectLst/>
            </a:endParaRPr>
          </a:p>
        </p:txBody>
      </p:sp>
      <p:sp>
        <p:nvSpPr>
          <p:cNvPr id="4" name="TextBox 3"/>
          <p:cNvSpPr txBox="1"/>
          <p:nvPr/>
        </p:nvSpPr>
        <p:spPr>
          <a:xfrm>
            <a:off x="228600" y="1905000"/>
            <a:ext cx="8686800" cy="1077218"/>
          </a:xfrm>
          <a:prstGeom prst="rect">
            <a:avLst/>
          </a:prstGeom>
          <a:noFill/>
        </p:spPr>
        <p:txBody>
          <a:bodyPr wrap="square" rtlCol="0">
            <a:spAutoFit/>
          </a:bodyPr>
          <a:lstStyle/>
          <a:p>
            <a:r>
              <a:rPr lang="en-US" sz="3200" dirty="0">
                <a:solidFill>
                  <a:srgbClr val="FFFF00"/>
                </a:solidFill>
              </a:rPr>
              <a:t>to us. We are to do unto others as we would have done unto us.</a:t>
            </a: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15</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6/6/2022</a:t>
            </a:fld>
            <a:endParaRPr lang="en-US" sz="1200" dirty="0">
              <a:solidFill>
                <a:prstClr val="white"/>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6738" y="2964633"/>
            <a:ext cx="5486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19185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6" presetClass="entr" presetSubtype="16"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1447800"/>
          </a:xfrm>
        </p:spPr>
        <p:txBody>
          <a:bodyPr>
            <a:normAutofit fontScale="90000"/>
          </a:bodyPr>
          <a:lstStyle/>
          <a:p>
            <a:r>
              <a:rPr lang="en-US" sz="4000" dirty="0"/>
              <a:t>2:1-13 TRUE RELIGION DOES NOT SHOW PARTIALITY (</a:t>
            </a:r>
            <a:r>
              <a:rPr lang="en-US" sz="4000" dirty="0" err="1"/>
              <a:t>con’t</a:t>
            </a:r>
            <a:r>
              <a:rPr lang="en-US" sz="4000" dirty="0"/>
              <a:t>)</a:t>
            </a:r>
            <a:endParaRPr lang="en-US" sz="4400" dirty="0">
              <a:ln w="6350">
                <a:solidFill>
                  <a:srgbClr val="FF0000"/>
                </a:solidFill>
              </a:ln>
              <a:effectLst/>
            </a:endParaRPr>
          </a:p>
        </p:txBody>
      </p:sp>
      <p:sp>
        <p:nvSpPr>
          <p:cNvPr id="4" name="TextBox 3"/>
          <p:cNvSpPr txBox="1"/>
          <p:nvPr/>
        </p:nvSpPr>
        <p:spPr>
          <a:xfrm>
            <a:off x="381000" y="1676400"/>
            <a:ext cx="8534400" cy="1569660"/>
          </a:xfrm>
          <a:prstGeom prst="rect">
            <a:avLst/>
          </a:prstGeom>
          <a:noFill/>
        </p:spPr>
        <p:txBody>
          <a:bodyPr wrap="square" rtlCol="0">
            <a:spAutoFit/>
          </a:bodyPr>
          <a:lstStyle/>
          <a:p>
            <a:r>
              <a:rPr lang="en-US" sz="3200" b="1" dirty="0">
                <a:solidFill>
                  <a:srgbClr val="0070C0"/>
                </a:solidFill>
              </a:rPr>
              <a:t>2.13 </a:t>
            </a:r>
            <a:r>
              <a:rPr lang="en-US" sz="3200" dirty="0">
                <a:solidFill>
                  <a:prstClr val="white"/>
                </a:solidFill>
              </a:rPr>
              <a:t>For he shall have judgment without mercy, that hath </a:t>
            </a:r>
            <a:r>
              <a:rPr lang="en-US" sz="3200" dirty="0" err="1">
                <a:solidFill>
                  <a:prstClr val="white"/>
                </a:solidFill>
              </a:rPr>
              <a:t>shewed</a:t>
            </a:r>
            <a:r>
              <a:rPr lang="en-US" sz="3200" dirty="0">
                <a:solidFill>
                  <a:prstClr val="white"/>
                </a:solidFill>
              </a:rPr>
              <a:t> no mercy; and mercy </a:t>
            </a:r>
            <a:r>
              <a:rPr lang="en-US" sz="3200" dirty="0" err="1">
                <a:solidFill>
                  <a:prstClr val="white"/>
                </a:solidFill>
              </a:rPr>
              <a:t>rejoiceth</a:t>
            </a:r>
            <a:r>
              <a:rPr lang="en-US" sz="3200" dirty="0">
                <a:solidFill>
                  <a:prstClr val="white"/>
                </a:solidFill>
              </a:rPr>
              <a:t> against judgment.</a:t>
            </a: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16</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6/6/2022</a:t>
            </a:fld>
            <a:endParaRPr lang="en-US" sz="1200" dirty="0">
              <a:solidFill>
                <a:prstClr val="white"/>
              </a:solidFill>
            </a:endParaRPr>
          </a:p>
        </p:txBody>
      </p:sp>
      <p:sp>
        <p:nvSpPr>
          <p:cNvPr id="7" name="TextBox 6"/>
          <p:cNvSpPr txBox="1"/>
          <p:nvPr/>
        </p:nvSpPr>
        <p:spPr>
          <a:xfrm>
            <a:off x="381000" y="3124200"/>
            <a:ext cx="8763000" cy="3539430"/>
          </a:xfrm>
          <a:prstGeom prst="rect">
            <a:avLst/>
          </a:prstGeom>
          <a:noFill/>
        </p:spPr>
        <p:txBody>
          <a:bodyPr wrap="square" rtlCol="0">
            <a:spAutoFit/>
          </a:bodyPr>
          <a:lstStyle/>
          <a:p>
            <a:r>
              <a:rPr lang="en-US" sz="3200" dirty="0">
                <a:solidFill>
                  <a:srgbClr val="FFFF00"/>
                </a:solidFill>
              </a:rPr>
              <a:t>The effect of this is to make guilty sinners out of all of us </a:t>
            </a:r>
            <a:r>
              <a:rPr lang="en-US" sz="3200" dirty="0">
                <a:solidFill>
                  <a:prstClr val="white"/>
                </a:solidFill>
              </a:rPr>
              <a:t>(Rom. 3:19-20)</a:t>
            </a:r>
            <a:r>
              <a:rPr lang="en-US" sz="3200" dirty="0">
                <a:solidFill>
                  <a:srgbClr val="FFFF00"/>
                </a:solidFill>
              </a:rPr>
              <a:t>. If then, we are all equally sinners before God, then we are all equally in need of God's </a:t>
            </a:r>
            <a:r>
              <a:rPr lang="en-US" sz="3200" u="sng" dirty="0">
                <a:solidFill>
                  <a:srgbClr val="FFFF00"/>
                </a:solidFill>
              </a:rPr>
              <a:t>grace</a:t>
            </a:r>
            <a:r>
              <a:rPr lang="en-US" sz="3200" dirty="0">
                <a:solidFill>
                  <a:srgbClr val="FFFF00"/>
                </a:solidFill>
              </a:rPr>
              <a:t> and </a:t>
            </a:r>
            <a:r>
              <a:rPr lang="en-US" sz="3200" u="sng" dirty="0">
                <a:solidFill>
                  <a:srgbClr val="FFFF00"/>
                </a:solidFill>
              </a:rPr>
              <a:t>mercy</a:t>
            </a:r>
            <a:r>
              <a:rPr lang="en-US" sz="3200" dirty="0">
                <a:solidFill>
                  <a:srgbClr val="FFFF00"/>
                </a:solidFill>
              </a:rPr>
              <a:t>. We hope God's mercy will be shown to us. It would follow, then, that we should show the same thing toward one another as we would</a:t>
            </a:r>
          </a:p>
        </p:txBody>
      </p:sp>
    </p:spTree>
    <p:extLst>
      <p:ext uri="{BB962C8B-B14F-4D97-AF65-F5344CB8AC3E}">
        <p14:creationId xmlns:p14="http://schemas.microsoft.com/office/powerpoint/2010/main" val="275851037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1371600"/>
          </a:xfrm>
        </p:spPr>
        <p:txBody>
          <a:bodyPr>
            <a:normAutofit fontScale="90000"/>
          </a:bodyPr>
          <a:lstStyle/>
          <a:p>
            <a:r>
              <a:rPr lang="en-US" sz="4000" dirty="0"/>
              <a:t>2:1-13 TRUE RELIGION DOES NOT SHOW PARTIALITY (</a:t>
            </a:r>
            <a:r>
              <a:rPr lang="en-US" sz="4000" dirty="0" err="1"/>
              <a:t>con’t</a:t>
            </a:r>
            <a:r>
              <a:rPr lang="en-US" sz="4000" dirty="0"/>
              <a:t>)</a:t>
            </a:r>
            <a:endParaRPr lang="en-US" sz="4400" dirty="0">
              <a:ln w="6350">
                <a:solidFill>
                  <a:srgbClr val="FF0000"/>
                </a:solidFill>
              </a:ln>
              <a:effectLst/>
            </a:endParaRPr>
          </a:p>
        </p:txBody>
      </p:sp>
      <p:sp>
        <p:nvSpPr>
          <p:cNvPr id="4" name="TextBox 3"/>
          <p:cNvSpPr txBox="1"/>
          <p:nvPr/>
        </p:nvSpPr>
        <p:spPr>
          <a:xfrm>
            <a:off x="381000" y="1828800"/>
            <a:ext cx="8458200" cy="1569660"/>
          </a:xfrm>
          <a:prstGeom prst="rect">
            <a:avLst/>
          </a:prstGeom>
          <a:noFill/>
        </p:spPr>
        <p:txBody>
          <a:bodyPr wrap="square" rtlCol="0">
            <a:spAutoFit/>
          </a:bodyPr>
          <a:lstStyle/>
          <a:p>
            <a:r>
              <a:rPr lang="en-US" sz="3200" dirty="0">
                <a:solidFill>
                  <a:srgbClr val="FFFF00"/>
                </a:solidFill>
              </a:rPr>
              <a:t>hope to be shown toward us.</a:t>
            </a:r>
            <a:r>
              <a:rPr lang="en-US" sz="3200" dirty="0">
                <a:solidFill>
                  <a:prstClr val="white"/>
                </a:solidFill>
              </a:rPr>
              <a:t> </a:t>
            </a:r>
            <a:r>
              <a:rPr lang="en-US" sz="3200" dirty="0">
                <a:solidFill>
                  <a:srgbClr val="FFFF00"/>
                </a:solidFill>
              </a:rPr>
              <a:t>James also encourages us by reminding us that mercy always triumphs over judgment. </a:t>
            </a: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17</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6/6/2022</a:t>
            </a:fld>
            <a:endParaRPr lang="en-US" sz="1200" dirty="0">
              <a:solidFill>
                <a:prstClr val="white"/>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957" y="3523181"/>
            <a:ext cx="5714286" cy="2990476"/>
          </a:xfrm>
          <a:prstGeom prst="rect">
            <a:avLst/>
          </a:prstGeom>
        </p:spPr>
      </p:pic>
    </p:spTree>
    <p:extLst>
      <p:ext uri="{BB962C8B-B14F-4D97-AF65-F5344CB8AC3E}">
        <p14:creationId xmlns:p14="http://schemas.microsoft.com/office/powerpoint/2010/main" val="52418337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838200"/>
          </a:xfrm>
        </p:spPr>
        <p:txBody>
          <a:bodyPr>
            <a:normAutofit fontScale="90000"/>
          </a:bodyPr>
          <a:lstStyle/>
          <a:p>
            <a:r>
              <a:rPr lang="en-US" sz="4000" dirty="0" smtClean="0"/>
              <a:t>2:14-26 </a:t>
            </a:r>
            <a:r>
              <a:rPr lang="en-US" sz="3600" dirty="0"/>
              <a:t>TRUE RELIGION SHOWS FAITH THROUGH WORKS</a:t>
            </a:r>
            <a:endParaRPr lang="en-US" sz="4400" dirty="0">
              <a:ln w="6350">
                <a:solidFill>
                  <a:srgbClr val="FF0000"/>
                </a:solidFill>
              </a:ln>
              <a:effectLst/>
            </a:endParaRPr>
          </a:p>
        </p:txBody>
      </p:sp>
      <p:sp>
        <p:nvSpPr>
          <p:cNvPr id="4" name="TextBox 3"/>
          <p:cNvSpPr txBox="1"/>
          <p:nvPr/>
        </p:nvSpPr>
        <p:spPr>
          <a:xfrm>
            <a:off x="152400" y="1447800"/>
            <a:ext cx="8686800" cy="1569660"/>
          </a:xfrm>
          <a:prstGeom prst="rect">
            <a:avLst/>
          </a:prstGeom>
          <a:noFill/>
        </p:spPr>
        <p:txBody>
          <a:bodyPr wrap="square" rtlCol="0">
            <a:spAutoFit/>
          </a:bodyPr>
          <a:lstStyle/>
          <a:p>
            <a:r>
              <a:rPr lang="en-US" sz="3200" b="1" dirty="0">
                <a:solidFill>
                  <a:srgbClr val="0070C0"/>
                </a:solidFill>
              </a:rPr>
              <a:t>2.14 </a:t>
            </a:r>
            <a:r>
              <a:rPr lang="en-US" sz="3200" dirty="0">
                <a:solidFill>
                  <a:prstClr val="white"/>
                </a:solidFill>
              </a:rPr>
              <a:t>What </a:t>
            </a:r>
            <a:r>
              <a:rPr lang="en-US" sz="3200" i="1" dirty="0">
                <a:solidFill>
                  <a:prstClr val="white"/>
                </a:solidFill>
              </a:rPr>
              <a:t>doth it</a:t>
            </a:r>
            <a:r>
              <a:rPr lang="en-US" sz="3200" dirty="0">
                <a:solidFill>
                  <a:prstClr val="white"/>
                </a:solidFill>
              </a:rPr>
              <a:t> profit, my brethren, though a man say he hath faith, and have not works? can faith save him?</a:t>
            </a: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18</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6/6/2022</a:t>
            </a:fld>
            <a:endParaRPr lang="en-US" sz="1200" dirty="0">
              <a:solidFill>
                <a:prstClr val="white"/>
              </a:solidFill>
            </a:endParaRPr>
          </a:p>
        </p:txBody>
      </p:sp>
      <p:sp>
        <p:nvSpPr>
          <p:cNvPr id="7" name="TextBox 6"/>
          <p:cNvSpPr txBox="1"/>
          <p:nvPr/>
        </p:nvSpPr>
        <p:spPr>
          <a:xfrm>
            <a:off x="228600" y="2867232"/>
            <a:ext cx="8534400" cy="2554545"/>
          </a:xfrm>
          <a:prstGeom prst="rect">
            <a:avLst/>
          </a:prstGeom>
          <a:noFill/>
        </p:spPr>
        <p:txBody>
          <a:bodyPr wrap="square" rtlCol="0">
            <a:spAutoFit/>
          </a:bodyPr>
          <a:lstStyle/>
          <a:p>
            <a:r>
              <a:rPr lang="en-US" sz="3200" dirty="0">
                <a:solidFill>
                  <a:srgbClr val="FFFF00"/>
                </a:solidFill>
              </a:rPr>
              <a:t>James asks what profit it is if someone claims to have saving faith, but has none of the fruits in the form of good works                                                             that such saving faith                                                               should produce. </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7479" y="3898283"/>
            <a:ext cx="3883767" cy="29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32781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par>
                                <p:cTn id="19" presetID="6" presetClass="entr" presetSubtype="16" fill="hold" nodeType="withEffect">
                                  <p:stCondLst>
                                    <p:cond delay="0"/>
                                  </p:stCondLst>
                                  <p:childTnLst>
                                    <p:set>
                                      <p:cBhvr>
                                        <p:cTn id="20" dur="1" fill="hold">
                                          <p:stCondLst>
                                            <p:cond delay="0"/>
                                          </p:stCondLst>
                                        </p:cTn>
                                        <p:tgtEl>
                                          <p:spTgt spid="2051"/>
                                        </p:tgtEl>
                                        <p:attrNameLst>
                                          <p:attrName>style.visibility</p:attrName>
                                        </p:attrNameLst>
                                      </p:cBhvr>
                                      <p:to>
                                        <p:strVal val="visible"/>
                                      </p:to>
                                    </p:set>
                                    <p:animEffect transition="in" filter="circle(in)">
                                      <p:cBhvr>
                                        <p:cTn id="21"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838200"/>
          </a:xfrm>
        </p:spPr>
        <p:txBody>
          <a:bodyPr>
            <a:normAutofit fontScale="90000"/>
          </a:bodyPr>
          <a:lstStyle/>
          <a:p>
            <a:r>
              <a:rPr lang="en-US" sz="4000" dirty="0" smtClean="0"/>
              <a:t>2:14-26 </a:t>
            </a:r>
            <a:r>
              <a:rPr lang="en-US" sz="3600" dirty="0"/>
              <a:t>TRUE RELIGION SHOWS FAITH THROUGH </a:t>
            </a:r>
            <a:r>
              <a:rPr lang="en-US" sz="3600" dirty="0" smtClean="0"/>
              <a:t>WORKS (</a:t>
            </a:r>
            <a:r>
              <a:rPr lang="en-US" sz="3600" dirty="0" err="1" smtClean="0"/>
              <a:t>Cond’t</a:t>
            </a:r>
            <a:r>
              <a:rPr lang="en-US" sz="3600" dirty="0" smtClean="0"/>
              <a:t>)</a:t>
            </a:r>
            <a:endParaRPr lang="en-US" sz="4400" dirty="0">
              <a:ln w="6350">
                <a:solidFill>
                  <a:srgbClr val="FF0000"/>
                </a:solidFill>
              </a:ln>
              <a:effectLs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19</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6/6/2022</a:t>
            </a:fld>
            <a:endParaRPr lang="en-US" sz="1200" dirty="0">
              <a:solidFill>
                <a:prstClr val="white"/>
              </a:solidFill>
            </a:endParaRPr>
          </a:p>
        </p:txBody>
      </p:sp>
      <p:sp>
        <p:nvSpPr>
          <p:cNvPr id="7" name="TextBox 6"/>
          <p:cNvSpPr txBox="1"/>
          <p:nvPr/>
        </p:nvSpPr>
        <p:spPr>
          <a:xfrm>
            <a:off x="228600" y="1219200"/>
            <a:ext cx="8763000" cy="2062103"/>
          </a:xfrm>
          <a:prstGeom prst="rect">
            <a:avLst/>
          </a:prstGeom>
          <a:noFill/>
        </p:spPr>
        <p:txBody>
          <a:bodyPr wrap="square" rtlCol="0">
            <a:spAutoFit/>
          </a:bodyPr>
          <a:lstStyle/>
          <a:p>
            <a:r>
              <a:rPr lang="en-US" sz="3200" dirty="0">
                <a:solidFill>
                  <a:srgbClr val="FFFF00"/>
                </a:solidFill>
              </a:rPr>
              <a:t>James says that such a faith is of no value. It may be like the tree - impressive to look at; but it will be of no value in the thing it was supposed to accomplish.</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3246134"/>
            <a:ext cx="4648201" cy="3489169"/>
          </a:xfrm>
          <a:prstGeom prst="rect">
            <a:avLst/>
          </a:prstGeom>
        </p:spPr>
      </p:pic>
    </p:spTree>
    <p:extLst>
      <p:ext uri="{BB962C8B-B14F-4D97-AF65-F5344CB8AC3E}">
        <p14:creationId xmlns:p14="http://schemas.microsoft.com/office/powerpoint/2010/main" val="275740687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1"/>
            <a:ext cx="5715000" cy="762000"/>
          </a:xfrm>
        </p:spPr>
        <p:txBody>
          <a:bodyPr>
            <a:normAutofit fontScale="90000"/>
          </a:bodyPr>
          <a:lstStyle/>
          <a:p>
            <a:r>
              <a:rPr lang="en-US" sz="4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SUMMARY</a:t>
            </a:r>
            <a:endPar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381000" y="892452"/>
            <a:ext cx="8763000" cy="5509200"/>
          </a:xfrm>
          <a:prstGeom prst="rect">
            <a:avLst/>
          </a:prstGeom>
          <a:noFill/>
        </p:spPr>
        <p:txBody>
          <a:bodyPr wrap="square" rtlCol="0">
            <a:spAutoFit/>
          </a:bodyPr>
          <a:lstStyle/>
          <a:p>
            <a:r>
              <a:rPr lang="en-US" sz="3200" dirty="0">
                <a:solidFill>
                  <a:prstClr val="white"/>
                </a:solidFill>
              </a:rPr>
              <a:t>James chapter 2 continues the theme of maturity presented chapter 1. James begins by challenging his readers to view trials as opportunities to grow rather than obstacles to lament. He asserts that every trial we overcome helps us mature as Christians. Enduring them makes our faith and relationship with our Savior all the stronger. This maturity leads us to put our faith into action, and James says we are blessed when we look into the perfect law of liberty and then do what we find there.</a:t>
            </a:r>
          </a:p>
        </p:txBody>
      </p:sp>
      <p:sp>
        <p:nvSpPr>
          <p:cNvPr id="5" name="Slide Number Placeholder 5"/>
          <p:cNvSpPr txBox="1">
            <a:spLocks/>
          </p:cNvSpPr>
          <p:nvPr/>
        </p:nvSpPr>
        <p:spPr>
          <a:xfrm>
            <a:off x="8077200" y="6492875"/>
            <a:ext cx="762000" cy="365125"/>
          </a:xfrm>
          <a:prstGeom prst="rect">
            <a:avLst/>
          </a:prstGeom>
        </p:spPr>
        <p:txBody>
          <a:bodyPr/>
          <a:lstStyle/>
          <a:p>
            <a:pPr>
              <a:defRPr/>
            </a:pPr>
            <a:fld id="{69E29E33-B620-47F9-BB04-8846C2A5AFCC}" type="slidenum">
              <a:rPr lang="en-US" sz="1200">
                <a:solidFill>
                  <a:prstClr val="white"/>
                </a:solidFill>
              </a:rPr>
              <a:pPr>
                <a:defRPr/>
              </a:pPr>
              <a:t>2</a:t>
            </a:fld>
            <a:endParaRPr lang="en-US" sz="1200" dirty="0">
              <a:solidFill>
                <a:prstClr val="white"/>
              </a:solidFill>
            </a:endParaRPr>
          </a:p>
        </p:txBody>
      </p:sp>
      <p:sp>
        <p:nvSpPr>
          <p:cNvPr id="6" name="Rectangle 5"/>
          <p:cNvSpPr/>
          <p:nvPr/>
        </p:nvSpPr>
        <p:spPr>
          <a:xfrm>
            <a:off x="152400" y="6488668"/>
            <a:ext cx="832279" cy="276999"/>
          </a:xfrm>
          <a:prstGeom prst="rect">
            <a:avLst/>
          </a:prstGeom>
        </p:spPr>
        <p:txBody>
          <a:bodyPr wrap="none">
            <a:spAutoFit/>
          </a:bodyPr>
          <a:lstStyle/>
          <a:p>
            <a:fld id="{F5EC172C-292C-4FBE-A4A5-AEF0CAD27CCF}" type="datetime1">
              <a:rPr lang="en-US" sz="1200">
                <a:solidFill>
                  <a:prstClr val="white"/>
                </a:solidFill>
              </a:rPr>
              <a:pPr/>
              <a:t>6/6/2022</a:t>
            </a:fld>
            <a:endParaRPr lang="en-US" sz="1200" dirty="0">
              <a:solidFill>
                <a:prstClr val="white"/>
              </a:solidFill>
            </a:endParaRPr>
          </a:p>
        </p:txBody>
      </p:sp>
    </p:spTree>
    <p:extLst>
      <p:ext uri="{BB962C8B-B14F-4D97-AF65-F5344CB8AC3E}">
        <p14:creationId xmlns:p14="http://schemas.microsoft.com/office/powerpoint/2010/main" val="98116609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838200"/>
          </a:xfrm>
        </p:spPr>
        <p:txBody>
          <a:bodyPr>
            <a:normAutofit fontScale="90000"/>
          </a:bodyPr>
          <a:lstStyle/>
          <a:p>
            <a:r>
              <a:rPr lang="en-US" sz="4000" dirty="0" smtClean="0"/>
              <a:t>2:14-26 </a:t>
            </a:r>
            <a:r>
              <a:rPr lang="en-US" sz="4000" dirty="0"/>
              <a:t>TRUE RELIGION SHOWS FAITH THROUGH </a:t>
            </a:r>
            <a:r>
              <a:rPr lang="en-US" sz="4000" dirty="0" smtClean="0"/>
              <a:t>WORKS (</a:t>
            </a:r>
            <a:r>
              <a:rPr lang="en-US" sz="4000" dirty="0" err="1" smtClean="0"/>
              <a:t>con’t</a:t>
            </a:r>
            <a:r>
              <a:rPr lang="en-US" sz="4000" dirty="0" smtClean="0"/>
              <a:t>)</a:t>
            </a:r>
            <a:endParaRPr lang="en-US" sz="4400" dirty="0">
              <a:ln w="6350">
                <a:solidFill>
                  <a:srgbClr val="FF0000"/>
                </a:solidFill>
              </a:ln>
              <a:effectLst/>
            </a:endParaRPr>
          </a:p>
        </p:txBody>
      </p:sp>
      <p:sp>
        <p:nvSpPr>
          <p:cNvPr id="4" name="TextBox 3"/>
          <p:cNvSpPr txBox="1"/>
          <p:nvPr/>
        </p:nvSpPr>
        <p:spPr>
          <a:xfrm>
            <a:off x="152400" y="1295400"/>
            <a:ext cx="8686800" cy="5509200"/>
          </a:xfrm>
          <a:prstGeom prst="rect">
            <a:avLst/>
          </a:prstGeom>
          <a:noFill/>
        </p:spPr>
        <p:txBody>
          <a:bodyPr wrap="square" rtlCol="0">
            <a:spAutoFit/>
          </a:bodyPr>
          <a:lstStyle/>
          <a:p>
            <a:r>
              <a:rPr lang="en-US" sz="3200" b="1" dirty="0">
                <a:solidFill>
                  <a:srgbClr val="0070C0"/>
                </a:solidFill>
              </a:rPr>
              <a:t>2.15 </a:t>
            </a:r>
            <a:r>
              <a:rPr lang="en-US" sz="3200" dirty="0">
                <a:solidFill>
                  <a:prstClr val="white"/>
                </a:solidFill>
              </a:rPr>
              <a:t>If a brother or sister be naked, and destitute of daily food,</a:t>
            </a:r>
          </a:p>
          <a:p>
            <a:r>
              <a:rPr lang="en-US" sz="3200" b="1" dirty="0">
                <a:solidFill>
                  <a:srgbClr val="0070C0"/>
                </a:solidFill>
              </a:rPr>
              <a:t>2.16 </a:t>
            </a:r>
            <a:r>
              <a:rPr lang="en-US" sz="3200" dirty="0">
                <a:solidFill>
                  <a:prstClr val="white"/>
                </a:solidFill>
              </a:rPr>
              <a:t>And one of you say unto them, Depart in peace, be </a:t>
            </a:r>
            <a:r>
              <a:rPr lang="en-US" sz="3200" i="1" dirty="0">
                <a:solidFill>
                  <a:prstClr val="white"/>
                </a:solidFill>
              </a:rPr>
              <a:t>ye</a:t>
            </a:r>
            <a:r>
              <a:rPr lang="en-US" sz="3200" dirty="0">
                <a:solidFill>
                  <a:prstClr val="white"/>
                </a:solidFill>
              </a:rPr>
              <a:t> warmed and filled; notwithstanding ye give them not those things which are needful to the body; what </a:t>
            </a:r>
            <a:r>
              <a:rPr lang="en-US" sz="3200" i="1" dirty="0">
                <a:solidFill>
                  <a:prstClr val="white"/>
                </a:solidFill>
              </a:rPr>
              <a:t>doth it</a:t>
            </a:r>
            <a:r>
              <a:rPr lang="en-US" sz="3200" dirty="0">
                <a:solidFill>
                  <a:prstClr val="white"/>
                </a:solidFill>
              </a:rPr>
              <a:t> profit?</a:t>
            </a:r>
            <a:endParaRPr lang="en-US" sz="3200" b="1" dirty="0">
              <a:solidFill>
                <a:prstClr val="white"/>
              </a:solidFill>
            </a:endParaRPr>
          </a:p>
          <a:p>
            <a:r>
              <a:rPr lang="en-US" sz="3200" b="1" dirty="0">
                <a:solidFill>
                  <a:srgbClr val="0070C0"/>
                </a:solidFill>
              </a:rPr>
              <a:t>2.17 </a:t>
            </a:r>
            <a:r>
              <a:rPr lang="en-US" sz="3200" dirty="0">
                <a:solidFill>
                  <a:prstClr val="white"/>
                </a:solidFill>
              </a:rPr>
              <a:t>Even so faith, if it hath not works, is dead, being alone.</a:t>
            </a:r>
          </a:p>
          <a:p>
            <a:endParaRPr lang="en-US" sz="3200" dirty="0">
              <a:solidFill>
                <a:prstClr val="white"/>
              </a:solidFill>
            </a:endParaRPr>
          </a:p>
          <a:p>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20</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6/6/2022</a:t>
            </a:fld>
            <a:endParaRPr lang="en-US" sz="1200" dirty="0">
              <a:solidFill>
                <a:prstClr val="white"/>
              </a:solidFill>
            </a:endParaRPr>
          </a:p>
        </p:txBody>
      </p:sp>
    </p:spTree>
    <p:extLst>
      <p:ext uri="{BB962C8B-B14F-4D97-AF65-F5344CB8AC3E}">
        <p14:creationId xmlns:p14="http://schemas.microsoft.com/office/powerpoint/2010/main" val="206824730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1447800"/>
          </a:xfrm>
        </p:spPr>
        <p:txBody>
          <a:bodyPr>
            <a:normAutofit fontScale="90000"/>
          </a:bodyPr>
          <a:lstStyle/>
          <a:p>
            <a:r>
              <a:rPr lang="en-US" sz="4400" dirty="0"/>
              <a:t>2:14-26 TRUE RELIGION SHOWS FAITH THROUGH WORKS (</a:t>
            </a:r>
            <a:r>
              <a:rPr lang="en-US" sz="4400" dirty="0" err="1"/>
              <a:t>con’t</a:t>
            </a:r>
            <a:r>
              <a:rPr lang="en-US" sz="4400" dirty="0"/>
              <a:t>)</a:t>
            </a:r>
            <a:endParaRPr lang="en-US" sz="4400" dirty="0">
              <a:ln w="6350">
                <a:solidFill>
                  <a:srgbClr val="FF0000"/>
                </a:solidFill>
              </a:ln>
              <a:effectLst/>
            </a:endParaRPr>
          </a:p>
        </p:txBody>
      </p:sp>
      <p:sp>
        <p:nvSpPr>
          <p:cNvPr id="4" name="TextBox 3"/>
          <p:cNvSpPr txBox="1"/>
          <p:nvPr/>
        </p:nvSpPr>
        <p:spPr>
          <a:xfrm>
            <a:off x="225188" y="1828800"/>
            <a:ext cx="8686800" cy="2554545"/>
          </a:xfrm>
          <a:prstGeom prst="rect">
            <a:avLst/>
          </a:prstGeom>
          <a:noFill/>
        </p:spPr>
        <p:txBody>
          <a:bodyPr wrap="square" rtlCol="0">
            <a:spAutoFit/>
          </a:bodyPr>
          <a:lstStyle/>
          <a:p>
            <a:r>
              <a:rPr lang="en-US" sz="3200" dirty="0">
                <a:solidFill>
                  <a:srgbClr val="FFFF00"/>
                </a:solidFill>
              </a:rPr>
              <a:t>James says, faith without works is "dead" (that is, inoperative). Words of blessing without acts of love are dead; and faith that doesn't have works is also dead. It doesn't do what it is proposed to do - that is, bring about salvation.</a:t>
            </a: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21</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6/6/2022</a:t>
            </a:fld>
            <a:endParaRPr lang="en-US" sz="1200" dirty="0">
              <a:solidFill>
                <a:prstClr val="white"/>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880" y="4418514"/>
            <a:ext cx="3693416" cy="213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45224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6" presetClass="entr" presetSubtype="16"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circle(in)">
                                      <p:cBhvr>
                                        <p:cTn id="13"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1066800"/>
          </a:xfrm>
        </p:spPr>
        <p:txBody>
          <a:bodyPr>
            <a:normAutofit fontScale="90000"/>
          </a:bodyPr>
          <a:lstStyle/>
          <a:p>
            <a:r>
              <a:rPr lang="en-US" sz="4000" dirty="0"/>
              <a:t>2:14-26 TRUE RELIGION SHOWS FAITH THROUGH WORKS (</a:t>
            </a:r>
            <a:r>
              <a:rPr lang="en-US" sz="4000" dirty="0" err="1"/>
              <a:t>con’t</a:t>
            </a:r>
            <a:r>
              <a:rPr lang="en-US" sz="4000" dirty="0"/>
              <a:t>)</a:t>
            </a:r>
            <a:endParaRPr lang="en-US" sz="4400" dirty="0">
              <a:ln w="6350">
                <a:solidFill>
                  <a:srgbClr val="FF0000"/>
                </a:solidFill>
              </a:ln>
              <a:effectLst/>
            </a:endParaRPr>
          </a:p>
        </p:txBody>
      </p:sp>
      <p:sp>
        <p:nvSpPr>
          <p:cNvPr id="4" name="TextBox 3"/>
          <p:cNvSpPr txBox="1"/>
          <p:nvPr/>
        </p:nvSpPr>
        <p:spPr>
          <a:xfrm>
            <a:off x="304800" y="1524000"/>
            <a:ext cx="8534400" cy="2062103"/>
          </a:xfrm>
          <a:prstGeom prst="rect">
            <a:avLst/>
          </a:prstGeom>
          <a:noFill/>
        </p:spPr>
        <p:txBody>
          <a:bodyPr wrap="square" rtlCol="0">
            <a:spAutoFit/>
          </a:bodyPr>
          <a:lstStyle/>
          <a:p>
            <a:r>
              <a:rPr lang="en-US" sz="3200" b="1" dirty="0">
                <a:solidFill>
                  <a:srgbClr val="0070C0"/>
                </a:solidFill>
              </a:rPr>
              <a:t>2.18 </a:t>
            </a:r>
            <a:r>
              <a:rPr lang="en-US" sz="3200" dirty="0">
                <a:solidFill>
                  <a:prstClr val="white"/>
                </a:solidFill>
              </a:rPr>
              <a:t>Yea, a man may say, Thou hast faith, and I have works: </a:t>
            </a:r>
            <a:r>
              <a:rPr lang="en-US" sz="3200" dirty="0" err="1">
                <a:solidFill>
                  <a:prstClr val="white"/>
                </a:solidFill>
              </a:rPr>
              <a:t>shew</a:t>
            </a:r>
            <a:r>
              <a:rPr lang="en-US" sz="3200" dirty="0">
                <a:solidFill>
                  <a:prstClr val="white"/>
                </a:solidFill>
              </a:rPr>
              <a:t> me thy faith without thy works, and I will </a:t>
            </a:r>
            <a:r>
              <a:rPr lang="en-US" sz="3200" dirty="0" err="1">
                <a:solidFill>
                  <a:prstClr val="white"/>
                </a:solidFill>
              </a:rPr>
              <a:t>shew</a:t>
            </a:r>
            <a:r>
              <a:rPr lang="en-US" sz="3200" dirty="0">
                <a:solidFill>
                  <a:prstClr val="white"/>
                </a:solidFill>
              </a:rPr>
              <a:t> thee my faith by my works.</a:t>
            </a: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22</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6/6/2022</a:t>
            </a:fld>
            <a:endParaRPr lang="en-US" sz="1200" dirty="0">
              <a:solidFill>
                <a:prstClr val="white"/>
              </a:solidFill>
            </a:endParaRPr>
          </a:p>
        </p:txBody>
      </p:sp>
      <p:sp>
        <p:nvSpPr>
          <p:cNvPr id="7" name="TextBox 6"/>
          <p:cNvSpPr txBox="1"/>
          <p:nvPr/>
        </p:nvSpPr>
        <p:spPr>
          <a:xfrm>
            <a:off x="304800" y="3505200"/>
            <a:ext cx="8610600" cy="3046988"/>
          </a:xfrm>
          <a:prstGeom prst="rect">
            <a:avLst/>
          </a:prstGeom>
          <a:noFill/>
        </p:spPr>
        <p:txBody>
          <a:bodyPr wrap="square" rtlCol="0">
            <a:spAutoFit/>
          </a:bodyPr>
          <a:lstStyle/>
          <a:p>
            <a:r>
              <a:rPr lang="en-US" sz="3200" dirty="0">
                <a:solidFill>
                  <a:srgbClr val="FFFF00"/>
                </a:solidFill>
              </a:rPr>
              <a:t>James now sums up and explains someone who never says that they have faith can demonstrate that they really do have faith. How by the fact that they have works that accompany faith. If a man were to boast, "I have faith", but didn't have works, he would</a:t>
            </a:r>
          </a:p>
        </p:txBody>
      </p:sp>
    </p:spTree>
    <p:extLst>
      <p:ext uri="{BB962C8B-B14F-4D97-AF65-F5344CB8AC3E}">
        <p14:creationId xmlns:p14="http://schemas.microsoft.com/office/powerpoint/2010/main" val="61858670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1066800"/>
          </a:xfrm>
        </p:spPr>
        <p:txBody>
          <a:bodyPr>
            <a:normAutofit fontScale="90000"/>
          </a:bodyPr>
          <a:lstStyle/>
          <a:p>
            <a:r>
              <a:rPr lang="en-US" sz="4000" dirty="0"/>
              <a:t>2:14-26 TRUE RELIGION SHOWS FAITH THROUGH WORKS (</a:t>
            </a:r>
            <a:r>
              <a:rPr lang="en-US" sz="4000" dirty="0" err="1"/>
              <a:t>con’t</a:t>
            </a:r>
            <a:r>
              <a:rPr lang="en-US" sz="4000" dirty="0"/>
              <a:t>)</a:t>
            </a:r>
            <a:endParaRPr lang="en-US" sz="4400" dirty="0">
              <a:ln w="6350">
                <a:solidFill>
                  <a:srgbClr val="FF0000"/>
                </a:solidFill>
              </a:ln>
              <a:effectLst/>
            </a:endParaRPr>
          </a:p>
        </p:txBody>
      </p:sp>
      <p:sp>
        <p:nvSpPr>
          <p:cNvPr id="4" name="TextBox 3"/>
          <p:cNvSpPr txBox="1"/>
          <p:nvPr/>
        </p:nvSpPr>
        <p:spPr>
          <a:xfrm>
            <a:off x="304800" y="1524000"/>
            <a:ext cx="8534400" cy="1569660"/>
          </a:xfrm>
          <a:prstGeom prst="rect">
            <a:avLst/>
          </a:prstGeom>
          <a:noFill/>
        </p:spPr>
        <p:txBody>
          <a:bodyPr wrap="square" rtlCol="0">
            <a:spAutoFit/>
          </a:bodyPr>
          <a:lstStyle/>
          <a:p>
            <a:r>
              <a:rPr lang="en-US" sz="3200" dirty="0">
                <a:solidFill>
                  <a:srgbClr val="FFFF00"/>
                </a:solidFill>
              </a:rPr>
              <a:t>be at the mercy of a man who never boasted faith at all, but shows the presence of faith through his works.</a:t>
            </a: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23</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6/6/2022</a:t>
            </a:fld>
            <a:endParaRPr lang="en-US" sz="1200" dirty="0">
              <a:solidFill>
                <a:prstClr val="white"/>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900" y="3059024"/>
            <a:ext cx="5410200" cy="3696970"/>
          </a:xfrm>
          <a:prstGeom prst="rect">
            <a:avLst/>
          </a:prstGeom>
        </p:spPr>
      </p:pic>
    </p:spTree>
    <p:extLst>
      <p:ext uri="{BB962C8B-B14F-4D97-AF65-F5344CB8AC3E}">
        <p14:creationId xmlns:p14="http://schemas.microsoft.com/office/powerpoint/2010/main" val="39882749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838200"/>
          </a:xfrm>
        </p:spPr>
        <p:txBody>
          <a:bodyPr>
            <a:normAutofit fontScale="90000"/>
          </a:bodyPr>
          <a:lstStyle/>
          <a:p>
            <a:r>
              <a:rPr lang="en-US" sz="4000" dirty="0"/>
              <a:t>2:14-26 TRUE RELIGION SHOWS FAITH THROUGH WORKS (</a:t>
            </a:r>
            <a:r>
              <a:rPr lang="en-US" sz="4000" dirty="0" err="1"/>
              <a:t>con’t</a:t>
            </a:r>
            <a:r>
              <a:rPr lang="en-US" sz="4000" dirty="0"/>
              <a:t>)</a:t>
            </a:r>
            <a:endParaRPr lang="en-US" sz="4400" dirty="0">
              <a:ln w="6350">
                <a:solidFill>
                  <a:srgbClr val="FF0000"/>
                </a:solidFill>
              </a:ln>
              <a:effectLst/>
            </a:endParaRPr>
          </a:p>
        </p:txBody>
      </p:sp>
      <p:sp>
        <p:nvSpPr>
          <p:cNvPr id="4" name="TextBox 3"/>
          <p:cNvSpPr txBox="1"/>
          <p:nvPr/>
        </p:nvSpPr>
        <p:spPr>
          <a:xfrm>
            <a:off x="228600" y="1371600"/>
            <a:ext cx="8686800" cy="1077218"/>
          </a:xfrm>
          <a:prstGeom prst="rect">
            <a:avLst/>
          </a:prstGeom>
          <a:noFill/>
        </p:spPr>
        <p:txBody>
          <a:bodyPr wrap="square" rtlCol="0">
            <a:spAutoFit/>
          </a:bodyPr>
          <a:lstStyle/>
          <a:p>
            <a:r>
              <a:rPr lang="en-US" sz="3200" b="1" dirty="0">
                <a:solidFill>
                  <a:srgbClr val="0070C0"/>
                </a:solidFill>
              </a:rPr>
              <a:t>2.19 </a:t>
            </a:r>
            <a:r>
              <a:rPr lang="en-US" sz="3200" dirty="0">
                <a:solidFill>
                  <a:prstClr val="white"/>
                </a:solidFill>
              </a:rPr>
              <a:t>Thou </a:t>
            </a:r>
            <a:r>
              <a:rPr lang="en-US" sz="3200" dirty="0" err="1">
                <a:solidFill>
                  <a:prstClr val="white"/>
                </a:solidFill>
              </a:rPr>
              <a:t>believest</a:t>
            </a:r>
            <a:r>
              <a:rPr lang="en-US" sz="3200" dirty="0">
                <a:solidFill>
                  <a:prstClr val="white"/>
                </a:solidFill>
              </a:rPr>
              <a:t> that there is one God; thou doest well: the devils also believe, and tremble.</a:t>
            </a: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24</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6/6/2022</a:t>
            </a:fld>
            <a:endParaRPr lang="en-US" sz="1200" dirty="0">
              <a:solidFill>
                <a:prstClr val="white"/>
              </a:solidFill>
            </a:endParaRPr>
          </a:p>
        </p:txBody>
      </p:sp>
      <p:sp>
        <p:nvSpPr>
          <p:cNvPr id="8" name="TextBox 7"/>
          <p:cNvSpPr txBox="1"/>
          <p:nvPr/>
        </p:nvSpPr>
        <p:spPr>
          <a:xfrm>
            <a:off x="228600" y="2362200"/>
            <a:ext cx="8915400" cy="3539430"/>
          </a:xfrm>
          <a:prstGeom prst="rect">
            <a:avLst/>
          </a:prstGeom>
          <a:noFill/>
        </p:spPr>
        <p:txBody>
          <a:bodyPr wrap="square" rtlCol="0">
            <a:spAutoFit/>
          </a:bodyPr>
          <a:lstStyle/>
          <a:p>
            <a:r>
              <a:rPr lang="en-US" sz="3200" dirty="0">
                <a:solidFill>
                  <a:srgbClr val="FFFF00"/>
                </a:solidFill>
              </a:rPr>
              <a:t>Believing that there is one God puts you at no advantage. James says, "You do well" - but much more is needed. To believe that there is one God places you at no greater advantage than the demons. They believe too - and they have even seen the one true God, and tremble at the thought - but that doesn't save them.</a:t>
            </a:r>
            <a:endParaRPr lang="en-US" sz="3000" dirty="0">
              <a:solidFill>
                <a:srgbClr val="FFFF00"/>
              </a:solidFill>
            </a:endParaRPr>
          </a:p>
        </p:txBody>
      </p:sp>
    </p:spTree>
    <p:extLst>
      <p:ext uri="{BB962C8B-B14F-4D97-AF65-F5344CB8AC3E}">
        <p14:creationId xmlns:p14="http://schemas.microsoft.com/office/powerpoint/2010/main" val="184993591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924800" cy="838200"/>
          </a:xfrm>
        </p:spPr>
        <p:txBody>
          <a:bodyPr>
            <a:normAutofit fontScale="90000"/>
          </a:bodyPr>
          <a:lstStyle/>
          <a:p>
            <a:r>
              <a:rPr lang="en-US" sz="4000" dirty="0"/>
              <a:t>2:14-26 TRUE RELIGION SHOWS FAITH THROUGH WORKS (</a:t>
            </a:r>
            <a:r>
              <a:rPr lang="en-US" sz="4000" dirty="0" err="1"/>
              <a:t>con’t</a:t>
            </a:r>
            <a:r>
              <a:rPr lang="en-US" sz="4000" dirty="0"/>
              <a:t>)</a:t>
            </a:r>
            <a:endParaRPr lang="en-US" sz="4400" dirty="0">
              <a:ln w="6350">
                <a:solidFill>
                  <a:srgbClr val="FF0000"/>
                </a:solidFill>
              </a:ln>
              <a:effectLst/>
            </a:endParaRPr>
          </a:p>
        </p:txBody>
      </p:sp>
      <p:sp>
        <p:nvSpPr>
          <p:cNvPr id="4" name="TextBox 3"/>
          <p:cNvSpPr txBox="1"/>
          <p:nvPr/>
        </p:nvSpPr>
        <p:spPr>
          <a:xfrm>
            <a:off x="228600" y="990600"/>
            <a:ext cx="8458200" cy="6986528"/>
          </a:xfrm>
          <a:prstGeom prst="rect">
            <a:avLst/>
          </a:prstGeom>
          <a:noFill/>
        </p:spPr>
        <p:txBody>
          <a:bodyPr wrap="square" rtlCol="0">
            <a:spAutoFit/>
          </a:bodyPr>
          <a:lstStyle/>
          <a:p>
            <a:r>
              <a:rPr lang="en-US" sz="3200" b="1" dirty="0">
                <a:solidFill>
                  <a:srgbClr val="0070C0"/>
                </a:solidFill>
              </a:rPr>
              <a:t>2.20 </a:t>
            </a:r>
            <a:r>
              <a:rPr lang="en-US" sz="3200" dirty="0">
                <a:solidFill>
                  <a:prstClr val="white"/>
                </a:solidFill>
              </a:rPr>
              <a:t>But wilt thou know, O vain man, that faith without works is dead?</a:t>
            </a:r>
            <a:endParaRPr lang="en-US" sz="3200" b="1" dirty="0">
              <a:solidFill>
                <a:prstClr val="white"/>
              </a:solidFill>
            </a:endParaRPr>
          </a:p>
          <a:p>
            <a:r>
              <a:rPr lang="en-US" sz="3200" b="1" dirty="0">
                <a:solidFill>
                  <a:srgbClr val="0070C0"/>
                </a:solidFill>
              </a:rPr>
              <a:t>2.21 </a:t>
            </a:r>
            <a:r>
              <a:rPr lang="en-US" sz="3200" dirty="0">
                <a:solidFill>
                  <a:prstClr val="white"/>
                </a:solidFill>
              </a:rPr>
              <a:t>Was not Abraham our father justified by works, when he had offered Isaac his son upon the altar?</a:t>
            </a:r>
            <a:endParaRPr lang="en-US" sz="3200" b="1" dirty="0">
              <a:solidFill>
                <a:prstClr val="white"/>
              </a:solidFill>
            </a:endParaRPr>
          </a:p>
          <a:p>
            <a:r>
              <a:rPr lang="en-US" sz="3200" b="1" dirty="0">
                <a:solidFill>
                  <a:srgbClr val="0070C0"/>
                </a:solidFill>
              </a:rPr>
              <a:t>2.22</a:t>
            </a:r>
            <a:r>
              <a:rPr lang="en-US" sz="3200" b="1" dirty="0">
                <a:solidFill>
                  <a:prstClr val="white"/>
                </a:solidFill>
                <a:hlinkClick r:id="rId3" tooltip="Romans 3:22 KJV verse detail"/>
              </a:rPr>
              <a:t> </a:t>
            </a:r>
            <a:r>
              <a:rPr lang="en-US" sz="3200" dirty="0" err="1">
                <a:solidFill>
                  <a:prstClr val="white"/>
                </a:solidFill>
              </a:rPr>
              <a:t>Seest</a:t>
            </a:r>
            <a:r>
              <a:rPr lang="en-US" sz="3200" dirty="0">
                <a:solidFill>
                  <a:prstClr val="white"/>
                </a:solidFill>
              </a:rPr>
              <a:t> thou how faith wrought with his works, and by works was faith made perfect?</a:t>
            </a:r>
            <a:r>
              <a:rPr lang="en-US" sz="3200" b="1" dirty="0">
                <a:solidFill>
                  <a:prstClr val="white"/>
                </a:solidFill>
                <a:hlinkClick r:id="rId4" tooltip="Romans 3:23 KJV verse detail"/>
              </a:rPr>
              <a:t> </a:t>
            </a:r>
            <a:r>
              <a:rPr lang="en-US" sz="3200" b="1" dirty="0">
                <a:solidFill>
                  <a:srgbClr val="0070C0"/>
                </a:solidFill>
              </a:rPr>
              <a:t>2.23 </a:t>
            </a:r>
            <a:r>
              <a:rPr lang="en-US" sz="3200" dirty="0">
                <a:solidFill>
                  <a:prstClr val="white"/>
                </a:solidFill>
              </a:rPr>
              <a:t>And the scripture was fulfilled which </a:t>
            </a:r>
            <a:r>
              <a:rPr lang="en-US" sz="3200" dirty="0" err="1">
                <a:solidFill>
                  <a:prstClr val="white"/>
                </a:solidFill>
              </a:rPr>
              <a:t>saith</a:t>
            </a:r>
            <a:r>
              <a:rPr lang="en-US" sz="3200" dirty="0">
                <a:solidFill>
                  <a:prstClr val="white"/>
                </a:solidFill>
              </a:rPr>
              <a:t>, Abraham believed God, and it was imputed unto him for righteousness: and he was called the Friend of God.</a:t>
            </a:r>
          </a:p>
          <a:p>
            <a:endParaRPr lang="en-US" sz="3200" dirty="0">
              <a:solidFill>
                <a:prstClr val="white"/>
              </a:solidFill>
            </a:endParaRPr>
          </a:p>
          <a:p>
            <a:endParaRPr lang="en-US" sz="3200" dirty="0">
              <a:solidFill>
                <a:prstClr val="white"/>
              </a:solidFill>
            </a:endParaRPr>
          </a:p>
          <a:p>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25</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6/6/2022</a:t>
            </a:fld>
            <a:endParaRPr lang="en-US" sz="1200" dirty="0">
              <a:solidFill>
                <a:prstClr val="white"/>
              </a:solidFill>
            </a:endParaRPr>
          </a:p>
        </p:txBody>
      </p:sp>
    </p:spTree>
    <p:extLst>
      <p:ext uri="{BB962C8B-B14F-4D97-AF65-F5344CB8AC3E}">
        <p14:creationId xmlns:p14="http://schemas.microsoft.com/office/powerpoint/2010/main" val="125412884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924800" cy="838200"/>
          </a:xfrm>
        </p:spPr>
        <p:txBody>
          <a:bodyPr>
            <a:normAutofit fontScale="90000"/>
          </a:bodyPr>
          <a:lstStyle/>
          <a:p>
            <a:r>
              <a:rPr lang="en-US" sz="4000" dirty="0"/>
              <a:t>2:14-26 TRUE RELIGION SHOWS FAITH THROUGH WORKS (</a:t>
            </a:r>
            <a:r>
              <a:rPr lang="en-US" sz="4000" dirty="0" err="1"/>
              <a:t>con’t</a:t>
            </a:r>
            <a:r>
              <a:rPr lang="en-US" sz="4000" dirty="0"/>
              <a:t>)</a:t>
            </a:r>
            <a:endParaRPr lang="en-US" sz="4400" dirty="0">
              <a:ln w="6350">
                <a:solidFill>
                  <a:srgbClr val="FF0000"/>
                </a:solidFill>
              </a:ln>
              <a:effectLst/>
            </a:endParaRPr>
          </a:p>
        </p:txBody>
      </p:sp>
      <p:sp>
        <p:nvSpPr>
          <p:cNvPr id="4" name="TextBox 3"/>
          <p:cNvSpPr txBox="1"/>
          <p:nvPr/>
        </p:nvSpPr>
        <p:spPr>
          <a:xfrm>
            <a:off x="304800" y="990600"/>
            <a:ext cx="8382000" cy="1077218"/>
          </a:xfrm>
          <a:prstGeom prst="rect">
            <a:avLst/>
          </a:prstGeom>
          <a:noFill/>
        </p:spPr>
        <p:txBody>
          <a:bodyPr wrap="square" rtlCol="0">
            <a:spAutoFit/>
          </a:bodyPr>
          <a:lstStyle/>
          <a:p>
            <a:r>
              <a:rPr lang="en-US" sz="3200" b="1" dirty="0">
                <a:solidFill>
                  <a:srgbClr val="0070C0"/>
                </a:solidFill>
              </a:rPr>
              <a:t>2.24 </a:t>
            </a:r>
            <a:r>
              <a:rPr lang="en-US" sz="3200" dirty="0">
                <a:solidFill>
                  <a:prstClr val="white"/>
                </a:solidFill>
              </a:rPr>
              <a:t>Ye see then how that by works a man is justified, and not by faith only.</a:t>
            </a: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26</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6/6/2022</a:t>
            </a:fld>
            <a:endParaRPr lang="en-US" sz="1200" dirty="0">
              <a:solidFill>
                <a:prstClr val="white"/>
              </a:solidFill>
            </a:endParaRPr>
          </a:p>
        </p:txBody>
      </p:sp>
      <p:sp>
        <p:nvSpPr>
          <p:cNvPr id="7" name="TextBox 6"/>
          <p:cNvSpPr txBox="1"/>
          <p:nvPr/>
        </p:nvSpPr>
        <p:spPr>
          <a:xfrm>
            <a:off x="304800" y="1968560"/>
            <a:ext cx="8534400" cy="2062103"/>
          </a:xfrm>
          <a:prstGeom prst="rect">
            <a:avLst/>
          </a:prstGeom>
          <a:noFill/>
        </p:spPr>
        <p:txBody>
          <a:bodyPr wrap="square" rtlCol="0">
            <a:spAutoFit/>
          </a:bodyPr>
          <a:lstStyle/>
          <a:p>
            <a:r>
              <a:rPr lang="en-US" sz="3200" dirty="0">
                <a:solidFill>
                  <a:srgbClr val="FFFF00"/>
                </a:solidFill>
              </a:rPr>
              <a:t>Abraham proved this faith by works when God commanded Abraham to take his promised son Isaac, to a certain place and sacrifice him </a:t>
            </a:r>
            <a:r>
              <a:rPr lang="en-US" sz="3200" dirty="0">
                <a:solidFill>
                  <a:prstClr val="white"/>
                </a:solidFill>
              </a:rPr>
              <a:t>(Gen. 22:2). </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3931920"/>
            <a:ext cx="3060192" cy="2926080"/>
          </a:xfrm>
          <a:prstGeom prst="rect">
            <a:avLst/>
          </a:prstGeom>
        </p:spPr>
      </p:pic>
    </p:spTree>
    <p:extLst>
      <p:ext uri="{BB962C8B-B14F-4D97-AF65-F5344CB8AC3E}">
        <p14:creationId xmlns:p14="http://schemas.microsoft.com/office/powerpoint/2010/main" val="74121733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4)">
                                      <p:cBhvr>
                                        <p:cTn id="15" dur="2000"/>
                                        <p:tgtEl>
                                          <p:spTgt spid="7"/>
                                        </p:tgtEl>
                                      </p:cBhvr>
                                    </p:animEffect>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fontScale="90000"/>
          </a:bodyPr>
          <a:lstStyle/>
          <a:p>
            <a:r>
              <a:rPr lang="en-US" sz="4000" dirty="0"/>
              <a:t>2:14-26 TRUE RELIGION SHOWS FAITH THROUGH WORKS </a:t>
            </a:r>
            <a:r>
              <a:rPr lang="en-US" sz="4000" dirty="0" smtClean="0"/>
              <a:t>(</a:t>
            </a:r>
            <a:r>
              <a:rPr lang="en-US" sz="4000" dirty="0" err="1" smtClean="0"/>
              <a:t>Cond’t</a:t>
            </a:r>
            <a:r>
              <a:rPr lang="en-US" sz="4000" dirty="0"/>
              <a:t>)</a:t>
            </a:r>
            <a:endParaRPr lang="en-US" sz="4400" dirty="0">
              <a:ln w="6350">
                <a:solidFill>
                  <a:srgbClr val="FF0000"/>
                </a:solidFill>
              </a:ln>
              <a:effectLs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27</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6/6/2022</a:t>
            </a:fld>
            <a:endParaRPr lang="en-US" sz="1200" dirty="0">
              <a:solidFill>
                <a:prstClr val="white"/>
              </a:solidFill>
            </a:endParaRPr>
          </a:p>
        </p:txBody>
      </p:sp>
      <p:sp>
        <p:nvSpPr>
          <p:cNvPr id="7" name="TextBox 6"/>
          <p:cNvSpPr txBox="1"/>
          <p:nvPr/>
        </p:nvSpPr>
        <p:spPr>
          <a:xfrm>
            <a:off x="304800" y="1143000"/>
            <a:ext cx="8534400" cy="2554545"/>
          </a:xfrm>
          <a:prstGeom prst="rect">
            <a:avLst/>
          </a:prstGeom>
          <a:noFill/>
        </p:spPr>
        <p:txBody>
          <a:bodyPr wrap="square" rtlCol="0">
            <a:spAutoFit/>
          </a:bodyPr>
          <a:lstStyle/>
          <a:p>
            <a:r>
              <a:rPr lang="en-US" sz="3200" dirty="0">
                <a:solidFill>
                  <a:srgbClr val="FFFF00"/>
                </a:solidFill>
              </a:rPr>
              <a:t>Abraham obeyed; though it was a test, and God later stopped him </a:t>
            </a:r>
            <a:r>
              <a:rPr lang="en-US" sz="3200" dirty="0">
                <a:solidFill>
                  <a:prstClr val="white"/>
                </a:solidFill>
              </a:rPr>
              <a:t>(Gen. 22:12)</a:t>
            </a:r>
            <a:r>
              <a:rPr lang="en-US" sz="3200" dirty="0">
                <a:solidFill>
                  <a:srgbClr val="FFFF00"/>
                </a:solidFill>
              </a:rPr>
              <a:t>. Abraham trusted that God could even raise the dead </a:t>
            </a:r>
            <a:r>
              <a:rPr lang="en-US" sz="3200" dirty="0">
                <a:solidFill>
                  <a:prstClr val="white"/>
                </a:solidFill>
              </a:rPr>
              <a:t>(Heb. 11:19). </a:t>
            </a:r>
            <a:r>
              <a:rPr lang="en-US" sz="3200" dirty="0">
                <a:solidFill>
                  <a:srgbClr val="FFFF00"/>
                </a:solidFill>
              </a:rPr>
              <a:t>Thus, Abraham was justified by works; and his faith was thus "perfected".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4126" y="3721608"/>
            <a:ext cx="4419600" cy="2907393"/>
          </a:xfrm>
          <a:prstGeom prst="rect">
            <a:avLst/>
          </a:prstGeom>
        </p:spPr>
      </p:pic>
    </p:spTree>
    <p:extLst>
      <p:ext uri="{BB962C8B-B14F-4D97-AF65-F5344CB8AC3E}">
        <p14:creationId xmlns:p14="http://schemas.microsoft.com/office/powerpoint/2010/main" val="178380913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838200"/>
          </a:xfrm>
        </p:spPr>
        <p:txBody>
          <a:bodyPr>
            <a:normAutofit fontScale="90000"/>
          </a:bodyPr>
          <a:lstStyle/>
          <a:p>
            <a:r>
              <a:rPr lang="en-US" sz="4000" dirty="0"/>
              <a:t>2:14-26 TRUE RELIGION SHOWS FAITH THROUGH WORKS (</a:t>
            </a:r>
            <a:r>
              <a:rPr lang="en-US" sz="4000" dirty="0" err="1"/>
              <a:t>con’t</a:t>
            </a:r>
            <a:r>
              <a:rPr lang="en-US" sz="4000" dirty="0"/>
              <a:t>)</a:t>
            </a:r>
            <a:endParaRPr lang="en-US" sz="4400" dirty="0">
              <a:ln w="6350">
                <a:solidFill>
                  <a:srgbClr val="FF0000"/>
                </a:solidFill>
              </a:ln>
              <a:effectLst/>
            </a:endParaRPr>
          </a:p>
        </p:txBody>
      </p:sp>
      <p:sp>
        <p:nvSpPr>
          <p:cNvPr id="4" name="TextBox 3"/>
          <p:cNvSpPr txBox="1"/>
          <p:nvPr/>
        </p:nvSpPr>
        <p:spPr>
          <a:xfrm>
            <a:off x="304800" y="1219200"/>
            <a:ext cx="8610600" cy="3046988"/>
          </a:xfrm>
          <a:prstGeom prst="rect">
            <a:avLst/>
          </a:prstGeom>
          <a:noFill/>
        </p:spPr>
        <p:txBody>
          <a:bodyPr wrap="square" rtlCol="0">
            <a:spAutoFit/>
          </a:bodyPr>
          <a:lstStyle/>
          <a:p>
            <a:r>
              <a:rPr lang="en-US" sz="3200" b="1" dirty="0">
                <a:solidFill>
                  <a:srgbClr val="0070C0"/>
                </a:solidFill>
              </a:rPr>
              <a:t>2.25 </a:t>
            </a:r>
            <a:r>
              <a:rPr lang="en-US" sz="3200" dirty="0">
                <a:solidFill>
                  <a:prstClr val="white"/>
                </a:solidFill>
              </a:rPr>
              <a:t>Likewise also was not </a:t>
            </a:r>
            <a:r>
              <a:rPr lang="en-US" sz="3200" dirty="0" err="1">
                <a:solidFill>
                  <a:prstClr val="white"/>
                </a:solidFill>
              </a:rPr>
              <a:t>Rahab</a:t>
            </a:r>
            <a:r>
              <a:rPr lang="en-US" sz="3200" dirty="0">
                <a:solidFill>
                  <a:prstClr val="white"/>
                </a:solidFill>
              </a:rPr>
              <a:t> the harlot justified by works, when she had received the messengers, and had sent </a:t>
            </a:r>
            <a:r>
              <a:rPr lang="en-US" sz="3200" i="1" dirty="0">
                <a:solidFill>
                  <a:prstClr val="white"/>
                </a:solidFill>
              </a:rPr>
              <a:t>them</a:t>
            </a:r>
            <a:r>
              <a:rPr lang="en-US" sz="3200" dirty="0">
                <a:solidFill>
                  <a:prstClr val="white"/>
                </a:solidFill>
              </a:rPr>
              <a:t> out another way?</a:t>
            </a:r>
            <a:endParaRPr lang="en-US" sz="3200" b="1" dirty="0">
              <a:solidFill>
                <a:prstClr val="white"/>
              </a:solidFill>
            </a:endParaRPr>
          </a:p>
          <a:p>
            <a:r>
              <a:rPr lang="en-US" sz="3200" b="1" dirty="0">
                <a:solidFill>
                  <a:srgbClr val="0070C0"/>
                </a:solidFill>
              </a:rPr>
              <a:t>2.26 </a:t>
            </a:r>
            <a:r>
              <a:rPr lang="en-US" sz="3200" dirty="0">
                <a:solidFill>
                  <a:prstClr val="white"/>
                </a:solidFill>
              </a:rPr>
              <a:t>For as the body without the spirit is dead, so faith without works is dead also.</a:t>
            </a: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28</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6/6/2022</a:t>
            </a:fld>
            <a:endParaRPr lang="en-US" sz="1200" dirty="0">
              <a:solidFill>
                <a:prstClr val="white"/>
              </a:solidFill>
            </a:endParaRPr>
          </a:p>
        </p:txBody>
      </p:sp>
      <p:sp>
        <p:nvSpPr>
          <p:cNvPr id="8" name="TextBox 7"/>
          <p:cNvSpPr txBox="1"/>
          <p:nvPr/>
        </p:nvSpPr>
        <p:spPr>
          <a:xfrm>
            <a:off x="304800" y="4191000"/>
            <a:ext cx="8686800" cy="2062103"/>
          </a:xfrm>
          <a:prstGeom prst="rect">
            <a:avLst/>
          </a:prstGeom>
          <a:noFill/>
        </p:spPr>
        <p:txBody>
          <a:bodyPr wrap="square" rtlCol="0">
            <a:spAutoFit/>
          </a:bodyPr>
          <a:lstStyle/>
          <a:p>
            <a:r>
              <a:rPr lang="en-US" sz="3200" dirty="0" err="1">
                <a:solidFill>
                  <a:srgbClr val="FFFF00"/>
                </a:solidFill>
              </a:rPr>
              <a:t>Rahab</a:t>
            </a:r>
            <a:r>
              <a:rPr lang="en-US" sz="3200" dirty="0">
                <a:solidFill>
                  <a:srgbClr val="FFFF00"/>
                </a:solidFill>
              </a:rPr>
              <a:t> had faith in the one true God; but hers was a faith that demonstrated itself in works. She is an example of how saving faith demonstrates itself in good deeds. She had</a:t>
            </a:r>
          </a:p>
        </p:txBody>
      </p:sp>
    </p:spTree>
    <p:extLst>
      <p:ext uri="{BB962C8B-B14F-4D97-AF65-F5344CB8AC3E}">
        <p14:creationId xmlns:p14="http://schemas.microsoft.com/office/powerpoint/2010/main" val="212771647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838200"/>
          </a:xfrm>
        </p:spPr>
        <p:txBody>
          <a:bodyPr>
            <a:normAutofit fontScale="90000"/>
          </a:bodyPr>
          <a:lstStyle/>
          <a:p>
            <a:r>
              <a:rPr lang="en-US" sz="4000" dirty="0"/>
              <a:t>2:14-26 TRUE RELIGION SHOWS FAITH THROUGH WORKS (</a:t>
            </a:r>
            <a:r>
              <a:rPr lang="en-US" sz="4000" dirty="0" err="1"/>
              <a:t>con’t</a:t>
            </a:r>
            <a:r>
              <a:rPr lang="en-US" sz="4000" dirty="0"/>
              <a:t>)</a:t>
            </a:r>
            <a:endParaRPr lang="en-US" sz="4400" dirty="0">
              <a:ln w="6350">
                <a:solidFill>
                  <a:srgbClr val="FF0000"/>
                </a:solidFill>
              </a:ln>
              <a:effectLst/>
            </a:endParaRPr>
          </a:p>
        </p:txBody>
      </p:sp>
      <p:sp>
        <p:nvSpPr>
          <p:cNvPr id="4" name="TextBox 3"/>
          <p:cNvSpPr txBox="1"/>
          <p:nvPr/>
        </p:nvSpPr>
        <p:spPr>
          <a:xfrm>
            <a:off x="304800" y="1219200"/>
            <a:ext cx="8610600" cy="5509200"/>
          </a:xfrm>
          <a:prstGeom prst="rect">
            <a:avLst/>
          </a:prstGeom>
          <a:noFill/>
        </p:spPr>
        <p:txBody>
          <a:bodyPr wrap="square" rtlCol="0">
            <a:spAutoFit/>
          </a:bodyPr>
          <a:lstStyle/>
          <a:p>
            <a:r>
              <a:rPr lang="en-US" sz="3200" dirty="0">
                <a:solidFill>
                  <a:srgbClr val="FFFF00"/>
                </a:solidFill>
              </a:rPr>
              <a:t>faith in the God of Israel; and proved it by hiding the spies. God honored her faith, and made her a member of the linage of those from whom the Lord Jesus was to born </a:t>
            </a:r>
            <a:r>
              <a:rPr lang="en-US" sz="3200" dirty="0">
                <a:solidFill>
                  <a:prstClr val="white"/>
                </a:solidFill>
              </a:rPr>
              <a:t>(Matthew 1:5)</a:t>
            </a:r>
            <a:r>
              <a:rPr lang="en-US" sz="3200" dirty="0">
                <a:solidFill>
                  <a:srgbClr val="FFFF00"/>
                </a:solidFill>
              </a:rPr>
              <a:t>. She stands today                                                     as proof of the                                                                  essential nature of                                                                     works; that faith with                                                                      out works is as dead                                                                                             as a body without a                                                                 spirit.</a:t>
            </a: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29</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6/6/2022</a:t>
            </a:fld>
            <a:endParaRPr lang="en-US" sz="1200" dirty="0">
              <a:solidFill>
                <a:prstClr val="white"/>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0851" y="3180338"/>
            <a:ext cx="4730749" cy="3548062"/>
          </a:xfrm>
          <a:prstGeom prst="rect">
            <a:avLst/>
          </a:prstGeom>
        </p:spPr>
      </p:pic>
    </p:spTree>
    <p:extLst>
      <p:ext uri="{BB962C8B-B14F-4D97-AF65-F5344CB8AC3E}">
        <p14:creationId xmlns:p14="http://schemas.microsoft.com/office/powerpoint/2010/main" val="192139955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924800" cy="1600200"/>
          </a:xfrm>
        </p:spPr>
        <p:txBody>
          <a:bodyPr>
            <a:normAutofit/>
          </a:bodyPr>
          <a:lstStyle/>
          <a:p>
            <a:r>
              <a:rPr lang="en-US" sz="4000" dirty="0" smtClean="0"/>
              <a:t>2:1-13 </a:t>
            </a:r>
            <a:r>
              <a:rPr lang="en-US" sz="4000" dirty="0"/>
              <a:t>TRUE RELIGION DOES NOT SHOW PARTIALITY</a:t>
            </a:r>
            <a:endParaRPr lang="en-US" sz="4400" dirty="0">
              <a:ln w="6350">
                <a:solidFill>
                  <a:srgbClr val="FF0000"/>
                </a:solidFill>
              </a:ln>
              <a:effectLst/>
            </a:endParaRPr>
          </a:p>
        </p:txBody>
      </p:sp>
      <p:sp>
        <p:nvSpPr>
          <p:cNvPr id="4" name="TextBox 3"/>
          <p:cNvSpPr txBox="1"/>
          <p:nvPr/>
        </p:nvSpPr>
        <p:spPr>
          <a:xfrm>
            <a:off x="228600" y="1752600"/>
            <a:ext cx="8686800" cy="1569660"/>
          </a:xfrm>
          <a:prstGeom prst="rect">
            <a:avLst/>
          </a:prstGeom>
          <a:noFill/>
        </p:spPr>
        <p:txBody>
          <a:bodyPr wrap="square" rtlCol="0">
            <a:spAutoFit/>
          </a:bodyPr>
          <a:lstStyle/>
          <a:p>
            <a:r>
              <a:rPr lang="en-US" sz="3200" b="1" dirty="0">
                <a:solidFill>
                  <a:srgbClr val="0070C0"/>
                </a:solidFill>
              </a:rPr>
              <a:t>2.1</a:t>
            </a:r>
            <a:r>
              <a:rPr lang="en-US" sz="3200" b="1" dirty="0">
                <a:solidFill>
                  <a:prstClr val="white"/>
                </a:solidFill>
                <a:hlinkClick r:id="rId3"/>
              </a:rPr>
              <a:t> </a:t>
            </a:r>
            <a:r>
              <a:rPr lang="en-US" sz="3200" dirty="0">
                <a:solidFill>
                  <a:prstClr val="white"/>
                </a:solidFill>
              </a:rPr>
              <a:t>My brethren, have not the faith of our Lord Jesus Christ, </a:t>
            </a:r>
            <a:r>
              <a:rPr lang="en-US" sz="3200" i="1" dirty="0">
                <a:solidFill>
                  <a:prstClr val="white"/>
                </a:solidFill>
              </a:rPr>
              <a:t>the Lord</a:t>
            </a:r>
            <a:r>
              <a:rPr lang="en-US" sz="3200" dirty="0">
                <a:solidFill>
                  <a:prstClr val="white"/>
                </a:solidFill>
              </a:rPr>
              <a:t> of glory, with respect of persons.</a:t>
            </a: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6/6/2022</a:t>
            </a:fld>
            <a:endParaRPr lang="en-US" sz="1200" dirty="0">
              <a:solidFill>
                <a:prstClr val="white"/>
              </a:solidFill>
            </a:endParaRPr>
          </a:p>
        </p:txBody>
      </p:sp>
      <p:sp>
        <p:nvSpPr>
          <p:cNvPr id="8" name="TextBox 7"/>
          <p:cNvSpPr txBox="1"/>
          <p:nvPr/>
        </p:nvSpPr>
        <p:spPr>
          <a:xfrm>
            <a:off x="228600" y="3276600"/>
            <a:ext cx="8534400" cy="3046988"/>
          </a:xfrm>
          <a:prstGeom prst="rect">
            <a:avLst/>
          </a:prstGeom>
          <a:noFill/>
        </p:spPr>
        <p:txBody>
          <a:bodyPr wrap="square" rtlCol="0">
            <a:spAutoFit/>
          </a:bodyPr>
          <a:lstStyle/>
          <a:p>
            <a:r>
              <a:rPr lang="en-US" sz="3200" dirty="0">
                <a:solidFill>
                  <a:srgbClr val="FFFF00"/>
                </a:solidFill>
              </a:rPr>
              <a:t>James wrote the above to encourage the people under his care to cease practicing the faith in Jesus Christ with a spirit of personal favoritism.</a:t>
            </a:r>
            <a:r>
              <a:rPr lang="en-US" sz="3200" dirty="0">
                <a:solidFill>
                  <a:prstClr val="white"/>
                </a:solidFill>
              </a:rPr>
              <a:t> </a:t>
            </a:r>
            <a:r>
              <a:rPr lang="en-US" sz="3200" dirty="0">
                <a:solidFill>
                  <a:srgbClr val="FFFF00"/>
                </a:solidFill>
              </a:rPr>
              <a:t>If we profess to follow Jesus, then we must view people in terms of what God sees - not in terms of worldly values. </a:t>
            </a:r>
          </a:p>
        </p:txBody>
      </p:sp>
    </p:spTree>
    <p:extLst>
      <p:ext uri="{BB962C8B-B14F-4D97-AF65-F5344CB8AC3E}">
        <p14:creationId xmlns:p14="http://schemas.microsoft.com/office/powerpoint/2010/main" val="37677369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485380" name="Date Placeholder 5"/>
          <p:cNvSpPr>
            <a:spLocks noGrp="1"/>
          </p:cNvSpPr>
          <p:nvPr>
            <p:ph type="dt" sz="quarter" idx="10"/>
          </p:nvPr>
        </p:nvSpPr>
        <p:spPr bwMode="auto">
          <a:xfrm>
            <a:off x="3048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5D58EDB3-B65D-432F-8131-6C437CFCA197}" type="datetime1">
              <a:rPr lang="en-US" altLang="en-US" sz="1000" b="1" smtClean="0">
                <a:solidFill>
                  <a:srgbClr val="FFFFFF"/>
                </a:solidFill>
                <a:latin typeface="Verdana" pitchFamily="34" charset="0"/>
              </a:rPr>
              <a:pPr eaLnBrk="1" hangingPunct="1">
                <a:spcBef>
                  <a:spcPct val="0"/>
                </a:spcBef>
                <a:buFontTx/>
                <a:buNone/>
              </a:pPr>
              <a:t>6/6/2022</a:t>
            </a:fld>
            <a:endParaRPr lang="en-US" altLang="en-US" sz="1000" b="1" smtClean="0">
              <a:solidFill>
                <a:srgbClr val="FFFFFF"/>
              </a:solidFill>
              <a:latin typeface="Verdana" pitchFamily="34" charset="0"/>
            </a:endParaRPr>
          </a:p>
        </p:txBody>
      </p:sp>
      <p:sp>
        <p:nvSpPr>
          <p:cNvPr id="48538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0973E0ED-D862-4E64-AA75-9C8C06AAD60D}" type="slidenum">
              <a:rPr lang="en-US" altLang="en-US" sz="1000" b="1" smtClean="0">
                <a:solidFill>
                  <a:srgbClr val="FFFFFF"/>
                </a:solidFill>
                <a:latin typeface="Verdana" pitchFamily="34" charset="0"/>
              </a:rPr>
              <a:pPr eaLnBrk="1" hangingPunct="1">
                <a:spcBef>
                  <a:spcPct val="0"/>
                </a:spcBef>
                <a:buFontTx/>
                <a:buNone/>
              </a:pPr>
              <a:t>30</a:t>
            </a:fld>
            <a:endParaRPr lang="en-US" altLang="en-US" sz="1000" b="1" smtClean="0">
              <a:solidFill>
                <a:srgbClr val="FFFFFF"/>
              </a:solidFill>
              <a:latin typeface="Verdana" pitchFamily="34" charset="0"/>
            </a:endParaRPr>
          </a:p>
        </p:txBody>
      </p:sp>
      <p:sp>
        <p:nvSpPr>
          <p:cNvPr id="3" name="TextBox 2"/>
          <p:cNvSpPr txBox="1"/>
          <p:nvPr/>
        </p:nvSpPr>
        <p:spPr>
          <a:xfrm>
            <a:off x="1004455" y="1524000"/>
            <a:ext cx="7315200" cy="3416320"/>
          </a:xfrm>
          <a:prstGeom prst="rect">
            <a:avLst/>
          </a:prstGeom>
          <a:solidFill>
            <a:schemeClr val="accent2"/>
          </a:solidFill>
        </p:spPr>
        <p:txBody>
          <a:bodyPr wrap="square" rtlCol="0">
            <a:spAutoFit/>
          </a:bodyPr>
          <a:lstStyle/>
          <a:p>
            <a:pPr algn="ctr"/>
            <a:r>
              <a:rPr lang="en-US" sz="7200" b="1" dirty="0">
                <a:solidFill>
                  <a:prstClr val="white"/>
                </a:solidFill>
                <a:effectLst>
                  <a:outerShdw blurRad="38100" dist="38100" dir="2700000" algn="tl">
                    <a:srgbClr val="000000">
                      <a:alpha val="43137"/>
                    </a:srgbClr>
                  </a:outerShdw>
                </a:effectLst>
                <a:latin typeface="Lucida Sans" panose="020B0602030504090204" pitchFamily="34" charset="0"/>
                <a:ea typeface="MS PGothic" pitchFamily="34" charset="-128"/>
              </a:rPr>
              <a:t>THIS CONCLUDES </a:t>
            </a:r>
            <a:r>
              <a:rPr lang="en-US" sz="7200" b="1" dirty="0" smtClean="0">
                <a:solidFill>
                  <a:prstClr val="white"/>
                </a:solidFill>
                <a:effectLst>
                  <a:outerShdw blurRad="38100" dist="38100" dir="2700000" algn="tl">
                    <a:srgbClr val="000000">
                      <a:alpha val="43137"/>
                    </a:srgbClr>
                  </a:outerShdw>
                </a:effectLst>
                <a:latin typeface="Lucida Sans" panose="020B0602030504090204" pitchFamily="34" charset="0"/>
                <a:ea typeface="MS PGothic" pitchFamily="34" charset="-128"/>
              </a:rPr>
              <a:t>JAMES 2</a:t>
            </a:r>
            <a:endParaRPr lang="en-US" sz="7200" b="1" dirty="0">
              <a:solidFill>
                <a:prstClr val="white"/>
              </a:solidFill>
              <a:effectLst>
                <a:outerShdw blurRad="38100" dist="38100" dir="2700000" algn="tl">
                  <a:srgbClr val="000000">
                    <a:alpha val="43137"/>
                  </a:srgbClr>
                </a:outerShdw>
              </a:effectLst>
              <a:latin typeface="Lucida Sans" panose="020B0602030504090204" pitchFamily="34" charset="0"/>
              <a:ea typeface="MS PGothic" pitchFamily="34" charset="-128"/>
            </a:endParaRPr>
          </a:p>
        </p:txBody>
      </p:sp>
    </p:spTree>
    <p:extLst>
      <p:ext uri="{BB962C8B-B14F-4D97-AF65-F5344CB8AC3E}">
        <p14:creationId xmlns:p14="http://schemas.microsoft.com/office/powerpoint/2010/main" val="846538558"/>
      </p:ext>
    </p:extLst>
  </p:cSld>
  <p:clrMapOvr>
    <a:masterClrMapping/>
  </p:clrMapOvr>
  <p:transition spd="slow">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normAutofit/>
          </a:bodyPr>
          <a:lstStyle/>
          <a:p>
            <a:r>
              <a:rPr lang="en-US" sz="4000" dirty="0"/>
              <a:t>2:1-13 TRUE RELIGION DOES NOT SHOW </a:t>
            </a:r>
            <a:r>
              <a:rPr lang="en-US" sz="4000" dirty="0" smtClean="0"/>
              <a:t>PARTIALITY (</a:t>
            </a:r>
            <a:r>
              <a:rPr lang="en-US" sz="4000" dirty="0" err="1" smtClean="0"/>
              <a:t>con’t</a:t>
            </a:r>
            <a:r>
              <a:rPr lang="en-US" sz="4000" dirty="0" smtClean="0"/>
              <a:t>)</a:t>
            </a:r>
            <a:endParaRPr lang="en-US" sz="4400" dirty="0">
              <a:ln w="6350">
                <a:solidFill>
                  <a:srgbClr val="FF0000"/>
                </a:solidFill>
              </a:ln>
              <a:effectLst/>
            </a:endParaRPr>
          </a:p>
        </p:txBody>
      </p:sp>
      <p:sp>
        <p:nvSpPr>
          <p:cNvPr id="4" name="TextBox 3"/>
          <p:cNvSpPr txBox="1"/>
          <p:nvPr/>
        </p:nvSpPr>
        <p:spPr>
          <a:xfrm>
            <a:off x="457200" y="1524000"/>
            <a:ext cx="8686800" cy="5016758"/>
          </a:xfrm>
          <a:prstGeom prst="rect">
            <a:avLst/>
          </a:prstGeom>
          <a:noFill/>
        </p:spPr>
        <p:txBody>
          <a:bodyPr wrap="square" rtlCol="0">
            <a:spAutoFit/>
          </a:bodyPr>
          <a:lstStyle/>
          <a:p>
            <a:r>
              <a:rPr lang="en-US" sz="3200" b="1" dirty="0">
                <a:solidFill>
                  <a:srgbClr val="0070C0"/>
                </a:solidFill>
              </a:rPr>
              <a:t>2.2</a:t>
            </a:r>
            <a:r>
              <a:rPr lang="en-US" sz="3200" b="1" dirty="0">
                <a:solidFill>
                  <a:prstClr val="white"/>
                </a:solidFill>
                <a:hlinkClick r:id="rId3"/>
              </a:rPr>
              <a:t> </a:t>
            </a:r>
            <a:r>
              <a:rPr lang="en-US" sz="3200" dirty="0">
                <a:solidFill>
                  <a:prstClr val="white"/>
                </a:solidFill>
              </a:rPr>
              <a:t>For if there come unto your assembly a man with a gold ring, in goodly apparel, and there come in also a poor man in vile raiment;</a:t>
            </a:r>
            <a:r>
              <a:rPr lang="en-US" sz="3200" b="1" dirty="0">
                <a:solidFill>
                  <a:prstClr val="white"/>
                </a:solidFill>
                <a:hlinkClick r:id="rId4" tooltip="Romans 3:4 KJV verse detail"/>
              </a:rPr>
              <a:t> </a:t>
            </a:r>
            <a:r>
              <a:rPr lang="en-US" sz="3200" b="1" dirty="0">
                <a:solidFill>
                  <a:srgbClr val="0070C0"/>
                </a:solidFill>
              </a:rPr>
              <a:t>2.3</a:t>
            </a:r>
            <a:r>
              <a:rPr lang="en-US" sz="3200" b="1" dirty="0">
                <a:solidFill>
                  <a:prstClr val="white"/>
                </a:solidFill>
                <a:hlinkClick r:id="rId4" tooltip="Romans 3:4 KJV verse detail"/>
              </a:rPr>
              <a:t> </a:t>
            </a:r>
            <a:r>
              <a:rPr lang="en-US" sz="3200" dirty="0">
                <a:solidFill>
                  <a:prstClr val="white"/>
                </a:solidFill>
              </a:rPr>
              <a:t>And ye have respect to him that </a:t>
            </a:r>
            <a:r>
              <a:rPr lang="en-US" sz="3200" dirty="0" err="1">
                <a:solidFill>
                  <a:prstClr val="white"/>
                </a:solidFill>
              </a:rPr>
              <a:t>weareth</a:t>
            </a:r>
            <a:r>
              <a:rPr lang="en-US" sz="3200" dirty="0">
                <a:solidFill>
                  <a:prstClr val="white"/>
                </a:solidFill>
              </a:rPr>
              <a:t> the gay clothing, and say unto him, Sit thou here in a good place; and say to the poor, Stand thou there, or sit here under my footstool:</a:t>
            </a:r>
          </a:p>
          <a:p>
            <a:r>
              <a:rPr lang="en-US" sz="3200" b="1" dirty="0">
                <a:solidFill>
                  <a:srgbClr val="0070C0"/>
                </a:solidFill>
              </a:rPr>
              <a:t>2.4</a:t>
            </a:r>
            <a:r>
              <a:rPr lang="en-US" sz="3200" b="1" dirty="0">
                <a:solidFill>
                  <a:prstClr val="white"/>
                </a:solidFill>
                <a:hlinkClick r:id="rId3"/>
              </a:rPr>
              <a:t> </a:t>
            </a:r>
            <a:r>
              <a:rPr lang="en-US" sz="3200" dirty="0">
                <a:solidFill>
                  <a:prstClr val="white"/>
                </a:solidFill>
              </a:rPr>
              <a:t>Are ye not then partial in yourselves, and are become judges of evil thoughts?</a:t>
            </a: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4</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6/6/2022</a:t>
            </a:fld>
            <a:endParaRPr lang="en-US" sz="1200" dirty="0">
              <a:solidFill>
                <a:prstClr val="white"/>
              </a:solidFill>
            </a:endParaRPr>
          </a:p>
        </p:txBody>
      </p:sp>
    </p:spTree>
    <p:extLst>
      <p:ext uri="{BB962C8B-B14F-4D97-AF65-F5344CB8AC3E}">
        <p14:creationId xmlns:p14="http://schemas.microsoft.com/office/powerpoint/2010/main" val="425414897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924800" cy="1676400"/>
          </a:xfrm>
        </p:spPr>
        <p:txBody>
          <a:bodyPr>
            <a:normAutofit fontScale="90000"/>
          </a:bodyPr>
          <a:lstStyle/>
          <a:p>
            <a:r>
              <a:rPr lang="en-US" sz="4000" dirty="0"/>
              <a:t>2:1-13 TRUE RELIGION DOES NOT SHOW PARTIALITY (</a:t>
            </a:r>
            <a:r>
              <a:rPr lang="en-US" sz="4000" dirty="0" err="1"/>
              <a:t>con’t</a:t>
            </a:r>
            <a:r>
              <a:rPr lang="en-US" sz="4000" dirty="0"/>
              <a:t>)</a:t>
            </a:r>
            <a:endParaRPr lang="en-US" sz="4400" dirty="0">
              <a:ln w="6350">
                <a:solidFill>
                  <a:srgbClr val="FF0000"/>
                </a:solidFill>
              </a:ln>
              <a:effectLst/>
            </a:endParaRPr>
          </a:p>
        </p:txBody>
      </p:sp>
      <p:sp>
        <p:nvSpPr>
          <p:cNvPr id="4" name="TextBox 3"/>
          <p:cNvSpPr txBox="1"/>
          <p:nvPr/>
        </p:nvSpPr>
        <p:spPr>
          <a:xfrm>
            <a:off x="350293" y="1676400"/>
            <a:ext cx="8458200" cy="5016758"/>
          </a:xfrm>
          <a:prstGeom prst="rect">
            <a:avLst/>
          </a:prstGeom>
          <a:noFill/>
        </p:spPr>
        <p:txBody>
          <a:bodyPr wrap="square" rtlCol="0">
            <a:spAutoFit/>
          </a:bodyPr>
          <a:lstStyle/>
          <a:p>
            <a:r>
              <a:rPr lang="en-US" sz="3200" dirty="0">
                <a:solidFill>
                  <a:srgbClr val="FFFF00"/>
                </a:solidFill>
              </a:rPr>
              <a:t>James says that his readers had become "judges with evil thoughts". It may have been that they wanted to look good, or to have a big donator in their church. But the point is that we are operating                                                             from sinful motives                                                           whenever we neglect                                                          someone Jesus loves in                                                                           preference for outward                                             standards.</a:t>
            </a: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5</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6/6/2022</a:t>
            </a:fld>
            <a:endParaRPr lang="en-US" sz="1200"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4644" y="3665636"/>
            <a:ext cx="4133849"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78053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6" presetClass="entr" presetSubtype="16"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981200"/>
          </a:xfrm>
        </p:spPr>
        <p:txBody>
          <a:bodyPr>
            <a:normAutofit/>
          </a:bodyPr>
          <a:lstStyle/>
          <a:p>
            <a:r>
              <a:rPr lang="en-US" sz="4000" dirty="0"/>
              <a:t>2:1-13 TRUE RELIGION DOES NOT SHOW PARTIALITY (</a:t>
            </a:r>
            <a:r>
              <a:rPr lang="en-US" sz="4000" dirty="0" err="1"/>
              <a:t>con’t</a:t>
            </a:r>
            <a:r>
              <a:rPr lang="en-US" sz="4000" dirty="0"/>
              <a:t>)</a:t>
            </a:r>
            <a:endParaRPr lang="en-US" sz="4400" dirty="0">
              <a:ln w="6350">
                <a:solidFill>
                  <a:srgbClr val="FF0000"/>
                </a:solidFill>
              </a:ln>
              <a:effectLst/>
            </a:endParaRPr>
          </a:p>
        </p:txBody>
      </p:sp>
      <p:sp>
        <p:nvSpPr>
          <p:cNvPr id="4" name="TextBox 3"/>
          <p:cNvSpPr txBox="1"/>
          <p:nvPr/>
        </p:nvSpPr>
        <p:spPr>
          <a:xfrm>
            <a:off x="228600" y="1981200"/>
            <a:ext cx="8686800" cy="2554545"/>
          </a:xfrm>
          <a:prstGeom prst="rect">
            <a:avLst/>
          </a:prstGeom>
          <a:noFill/>
        </p:spPr>
        <p:txBody>
          <a:bodyPr wrap="square" rtlCol="0">
            <a:spAutoFit/>
          </a:bodyPr>
          <a:lstStyle/>
          <a:p>
            <a:r>
              <a:rPr lang="en-US" sz="3200" b="1" dirty="0">
                <a:solidFill>
                  <a:srgbClr val="0070C0"/>
                </a:solidFill>
              </a:rPr>
              <a:t>2.5</a:t>
            </a:r>
            <a:r>
              <a:rPr lang="en-US" sz="3200" b="1" dirty="0">
                <a:solidFill>
                  <a:prstClr val="white"/>
                </a:solidFill>
                <a:hlinkClick r:id="rId3"/>
              </a:rPr>
              <a:t> </a:t>
            </a:r>
            <a:r>
              <a:rPr lang="en-US" sz="3200" dirty="0">
                <a:solidFill>
                  <a:prstClr val="white"/>
                </a:solidFill>
              </a:rPr>
              <a:t>Hearken, my beloved brethren, Hath not God chosen the poor of this world rich in faith, and heirs of the kingdom which he hath promised to them that love him?</a:t>
            </a:r>
          </a:p>
          <a:p>
            <a:r>
              <a:rPr lang="en-US" sz="3200" b="1" dirty="0">
                <a:solidFill>
                  <a:srgbClr val="0070C0"/>
                </a:solidFill>
              </a:rPr>
              <a:t>2.6a </a:t>
            </a:r>
            <a:r>
              <a:rPr lang="en-US" sz="3200" dirty="0">
                <a:solidFill>
                  <a:prstClr val="white"/>
                </a:solidFill>
              </a:rPr>
              <a:t>But ye have despised the poor…</a:t>
            </a: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6</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6/6/2022</a:t>
            </a:fld>
            <a:endParaRPr lang="en-US" sz="1200" dirty="0">
              <a:solidFill>
                <a:prstClr val="white"/>
              </a:solidFill>
            </a:endParaRPr>
          </a:p>
        </p:txBody>
      </p:sp>
      <p:sp>
        <p:nvSpPr>
          <p:cNvPr id="8" name="TextBox 7"/>
          <p:cNvSpPr txBox="1"/>
          <p:nvPr/>
        </p:nvSpPr>
        <p:spPr>
          <a:xfrm>
            <a:off x="228600" y="4495800"/>
            <a:ext cx="8915400" cy="2062103"/>
          </a:xfrm>
          <a:prstGeom prst="rect">
            <a:avLst/>
          </a:prstGeom>
          <a:noFill/>
        </p:spPr>
        <p:txBody>
          <a:bodyPr wrap="square" rtlCol="0">
            <a:spAutoFit/>
          </a:bodyPr>
          <a:lstStyle/>
          <a:p>
            <a:r>
              <a:rPr lang="en-US" sz="3200" dirty="0">
                <a:solidFill>
                  <a:srgbClr val="FFFF00"/>
                </a:solidFill>
              </a:rPr>
              <a:t>Jesus did choose the foolish and weak things of this world in order to shame the wise and powerful </a:t>
            </a:r>
            <a:r>
              <a:rPr lang="en-US" sz="3200" dirty="0">
                <a:solidFill>
                  <a:prstClr val="white"/>
                </a:solidFill>
              </a:rPr>
              <a:t>(1 Cor. 1:26-31) </a:t>
            </a:r>
            <a:r>
              <a:rPr lang="en-US" sz="3200" dirty="0">
                <a:solidFill>
                  <a:srgbClr val="FFFF00"/>
                </a:solidFill>
              </a:rPr>
              <a:t>How wrong it is, then, to instead dishonor that one that Jesus honors!</a:t>
            </a:r>
          </a:p>
        </p:txBody>
      </p:sp>
    </p:spTree>
    <p:extLst>
      <p:ext uri="{BB962C8B-B14F-4D97-AF65-F5344CB8AC3E}">
        <p14:creationId xmlns:p14="http://schemas.microsoft.com/office/powerpoint/2010/main" val="34087724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normAutofit/>
          </a:bodyPr>
          <a:lstStyle/>
          <a:p>
            <a:r>
              <a:rPr lang="en-US" sz="4000" dirty="0"/>
              <a:t>2:1-13 TRUE RELIGION DOES NOT SHOW </a:t>
            </a:r>
            <a:r>
              <a:rPr lang="en-US" sz="4000" dirty="0" smtClean="0"/>
              <a:t>PARTIALITY (</a:t>
            </a:r>
            <a:r>
              <a:rPr lang="en-US" sz="4000" dirty="0" err="1" smtClean="0"/>
              <a:t>con’t</a:t>
            </a:r>
            <a:r>
              <a:rPr lang="en-US" sz="4000" dirty="0" smtClean="0"/>
              <a:t>)</a:t>
            </a:r>
            <a:endParaRPr lang="en-US" sz="4400" dirty="0">
              <a:ln w="6350">
                <a:solidFill>
                  <a:srgbClr val="FF0000"/>
                </a:solidFill>
              </a:ln>
              <a:effectLs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7</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6/6/2022</a:t>
            </a:fld>
            <a:endParaRPr lang="en-US" sz="1200" dirty="0">
              <a:solidFill>
                <a:prstClr val="white"/>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24000"/>
            <a:ext cx="4876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58595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752600"/>
          </a:xfrm>
        </p:spPr>
        <p:txBody>
          <a:bodyPr>
            <a:normAutofit/>
          </a:bodyPr>
          <a:lstStyle/>
          <a:p>
            <a:r>
              <a:rPr lang="en-US" sz="4000" dirty="0"/>
              <a:t>2:1-13 TRUE RELIGION DOES NOT SHOW PARTIALITY (</a:t>
            </a:r>
            <a:r>
              <a:rPr lang="en-US" sz="4000" dirty="0" err="1"/>
              <a:t>con’t</a:t>
            </a:r>
            <a:r>
              <a:rPr lang="en-US" sz="4000" dirty="0"/>
              <a:t>)</a:t>
            </a:r>
            <a:endParaRPr lang="en-US" sz="4400" dirty="0">
              <a:ln w="6350">
                <a:solidFill>
                  <a:srgbClr val="FF0000"/>
                </a:solidFill>
              </a:ln>
              <a:effectLst/>
            </a:endParaRPr>
          </a:p>
        </p:txBody>
      </p:sp>
      <p:sp>
        <p:nvSpPr>
          <p:cNvPr id="4" name="TextBox 3"/>
          <p:cNvSpPr txBox="1"/>
          <p:nvPr/>
        </p:nvSpPr>
        <p:spPr>
          <a:xfrm>
            <a:off x="228600" y="1905000"/>
            <a:ext cx="8686800" cy="1077218"/>
          </a:xfrm>
          <a:prstGeom prst="rect">
            <a:avLst/>
          </a:prstGeom>
          <a:noFill/>
        </p:spPr>
        <p:txBody>
          <a:bodyPr wrap="square" rtlCol="0">
            <a:spAutoFit/>
          </a:bodyPr>
          <a:lstStyle/>
          <a:p>
            <a:r>
              <a:rPr lang="en-US" sz="3200" b="1" dirty="0">
                <a:solidFill>
                  <a:srgbClr val="0070C0"/>
                </a:solidFill>
              </a:rPr>
              <a:t>2.6b</a:t>
            </a:r>
            <a:r>
              <a:rPr lang="en-US" sz="3200" dirty="0">
                <a:solidFill>
                  <a:prstClr val="white"/>
                </a:solidFill>
              </a:rPr>
              <a:t>… Do not rich men oppress you, and draw you before the judgment seats?</a:t>
            </a: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8</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6/6/2022</a:t>
            </a:fld>
            <a:endParaRPr lang="en-US" sz="1200" dirty="0">
              <a:solidFill>
                <a:prstClr val="white"/>
              </a:solidFill>
            </a:endParaRPr>
          </a:p>
        </p:txBody>
      </p:sp>
      <p:sp>
        <p:nvSpPr>
          <p:cNvPr id="8" name="TextBox 7"/>
          <p:cNvSpPr txBox="1"/>
          <p:nvPr/>
        </p:nvSpPr>
        <p:spPr>
          <a:xfrm>
            <a:off x="228600" y="2895600"/>
            <a:ext cx="8534400" cy="3046988"/>
          </a:xfrm>
          <a:prstGeom prst="rect">
            <a:avLst/>
          </a:prstGeom>
          <a:noFill/>
        </p:spPr>
        <p:txBody>
          <a:bodyPr wrap="square" rtlCol="0">
            <a:spAutoFit/>
          </a:bodyPr>
          <a:lstStyle/>
          <a:p>
            <a:r>
              <a:rPr lang="en-US" sz="3200" dirty="0">
                <a:solidFill>
                  <a:srgbClr val="FFFF00"/>
                </a:solidFill>
              </a:rPr>
              <a:t>Likewise, how wrong it is to honor those who dishonor Christ! James is not saying here that it's wrong to be rich. The rich that he is speaking of here were obviously very sinful and wicked, and were described by him in </a:t>
            </a:r>
            <a:r>
              <a:rPr lang="en-US" sz="3200" dirty="0">
                <a:solidFill>
                  <a:prstClr val="white"/>
                </a:solidFill>
              </a:rPr>
              <a:t>James 5:1-6.</a:t>
            </a:r>
          </a:p>
        </p:txBody>
      </p:sp>
    </p:spTree>
    <p:extLst>
      <p:ext uri="{BB962C8B-B14F-4D97-AF65-F5344CB8AC3E}">
        <p14:creationId xmlns:p14="http://schemas.microsoft.com/office/powerpoint/2010/main" val="312885298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924800" cy="1371600"/>
          </a:xfrm>
        </p:spPr>
        <p:txBody>
          <a:bodyPr>
            <a:normAutofit fontScale="90000"/>
          </a:bodyPr>
          <a:lstStyle/>
          <a:p>
            <a:r>
              <a:rPr lang="en-US" sz="4000" dirty="0"/>
              <a:t>2:1-13 TRUE RELIGION DOES NOT SHOW PARTIALITY (</a:t>
            </a:r>
            <a:r>
              <a:rPr lang="en-US" sz="4000" dirty="0" err="1"/>
              <a:t>con’t</a:t>
            </a:r>
            <a:r>
              <a:rPr lang="en-US" sz="4000" dirty="0"/>
              <a:t>)</a:t>
            </a:r>
            <a:endParaRPr lang="en-US" sz="4400" dirty="0">
              <a:ln w="6350">
                <a:solidFill>
                  <a:srgbClr val="FF0000"/>
                </a:solidFill>
              </a:ln>
              <a:effectLst/>
            </a:endParaRPr>
          </a:p>
        </p:txBody>
      </p:sp>
      <p:sp>
        <p:nvSpPr>
          <p:cNvPr id="4" name="TextBox 3"/>
          <p:cNvSpPr txBox="1"/>
          <p:nvPr/>
        </p:nvSpPr>
        <p:spPr>
          <a:xfrm>
            <a:off x="228600" y="1295400"/>
            <a:ext cx="8686800" cy="1077218"/>
          </a:xfrm>
          <a:prstGeom prst="rect">
            <a:avLst/>
          </a:prstGeom>
          <a:noFill/>
        </p:spPr>
        <p:txBody>
          <a:bodyPr wrap="square" rtlCol="0">
            <a:spAutoFit/>
          </a:bodyPr>
          <a:lstStyle/>
          <a:p>
            <a:r>
              <a:rPr lang="en-US" sz="3200" b="1" dirty="0">
                <a:solidFill>
                  <a:srgbClr val="0070C0"/>
                </a:solidFill>
              </a:rPr>
              <a:t>2.7</a:t>
            </a:r>
            <a:r>
              <a:rPr lang="en-US" sz="3200" b="1" dirty="0">
                <a:solidFill>
                  <a:prstClr val="white"/>
                </a:solidFill>
                <a:hlinkClick r:id="rId3"/>
              </a:rPr>
              <a:t> </a:t>
            </a:r>
            <a:r>
              <a:rPr lang="en-US" sz="3200" dirty="0">
                <a:solidFill>
                  <a:prstClr val="white"/>
                </a:solidFill>
              </a:rPr>
              <a:t>Do not they blaspheme that worthy name by the which ye are called?</a:t>
            </a: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9</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6/6/2022</a:t>
            </a:fld>
            <a:endParaRPr lang="en-US" sz="1200" dirty="0">
              <a:solidFill>
                <a:prstClr val="white"/>
              </a:solidFill>
            </a:endParaRPr>
          </a:p>
        </p:txBody>
      </p:sp>
      <p:sp>
        <p:nvSpPr>
          <p:cNvPr id="8" name="TextBox 7"/>
          <p:cNvSpPr txBox="1"/>
          <p:nvPr/>
        </p:nvSpPr>
        <p:spPr>
          <a:xfrm>
            <a:off x="228600" y="2286000"/>
            <a:ext cx="8915400" cy="3539430"/>
          </a:xfrm>
          <a:prstGeom prst="rect">
            <a:avLst/>
          </a:prstGeom>
          <a:noFill/>
        </p:spPr>
        <p:txBody>
          <a:bodyPr wrap="square" rtlCol="0">
            <a:spAutoFit/>
          </a:bodyPr>
          <a:lstStyle/>
          <a:p>
            <a:r>
              <a:rPr lang="en-US" sz="3200" dirty="0">
                <a:solidFill>
                  <a:srgbClr val="FFFF00"/>
                </a:solidFill>
              </a:rPr>
              <a:t>We should never again judge one another on the basis of earthly riches, or ever again look down our noses who have little of this world's goods. Instead, we                                                               should glorify God who                                                    showered such grace on                                                           those He has called.</a:t>
            </a:r>
            <a:endParaRPr lang="en-US" sz="3100" dirty="0">
              <a:solidFill>
                <a:srgbClr val="FFFF0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3718047"/>
            <a:ext cx="4186604" cy="3139953"/>
          </a:xfrm>
          <a:prstGeom prst="rect">
            <a:avLst/>
          </a:prstGeom>
        </p:spPr>
      </p:pic>
    </p:spTree>
    <p:extLst>
      <p:ext uri="{BB962C8B-B14F-4D97-AF65-F5344CB8AC3E}">
        <p14:creationId xmlns:p14="http://schemas.microsoft.com/office/powerpoint/2010/main" val="145802708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0.xml><?xml version="1.0" encoding="utf-8"?>
<a:theme xmlns:a="http://schemas.openxmlformats.org/drawingml/2006/main" name="9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1.xml><?xml version="1.0" encoding="utf-8"?>
<a:theme xmlns:a="http://schemas.openxmlformats.org/drawingml/2006/main" name="10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2.xml><?xml version="1.0" encoding="utf-8"?>
<a:theme xmlns:a="http://schemas.openxmlformats.org/drawingml/2006/main" name="1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3.xml><?xml version="1.0" encoding="utf-8"?>
<a:theme xmlns:a="http://schemas.openxmlformats.org/drawingml/2006/main" name="1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4.xml><?xml version="1.0" encoding="utf-8"?>
<a:theme xmlns:a="http://schemas.openxmlformats.org/drawingml/2006/main" name="1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5.xml><?xml version="1.0" encoding="utf-8"?>
<a:theme xmlns:a="http://schemas.openxmlformats.org/drawingml/2006/main" name="1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6.xml><?xml version="1.0" encoding="utf-8"?>
<a:theme xmlns:a="http://schemas.openxmlformats.org/drawingml/2006/main" name="15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7.xml><?xml version="1.0" encoding="utf-8"?>
<a:theme xmlns:a="http://schemas.openxmlformats.org/drawingml/2006/main" name="16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8.xml><?xml version="1.0" encoding="utf-8"?>
<a:theme xmlns:a="http://schemas.openxmlformats.org/drawingml/2006/main" name="17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9.xml><?xml version="1.0" encoding="utf-8"?>
<a:theme xmlns:a="http://schemas.openxmlformats.org/drawingml/2006/main" name="18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0.xml><?xml version="1.0" encoding="utf-8"?>
<a:theme xmlns:a="http://schemas.openxmlformats.org/drawingml/2006/main" name="19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1.xml><?xml version="1.0" encoding="utf-8"?>
<a:theme xmlns:a="http://schemas.openxmlformats.org/drawingml/2006/main" name="20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2.xml><?xml version="1.0" encoding="utf-8"?>
<a:theme xmlns:a="http://schemas.openxmlformats.org/drawingml/2006/main" name="2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3.xml><?xml version="1.0" encoding="utf-8"?>
<a:theme xmlns:a="http://schemas.openxmlformats.org/drawingml/2006/main" name="2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4.xml><?xml version="1.0" encoding="utf-8"?>
<a:theme xmlns:a="http://schemas.openxmlformats.org/drawingml/2006/main" name="2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5.xml><?xml version="1.0" encoding="utf-8"?>
<a:theme xmlns:a="http://schemas.openxmlformats.org/drawingml/2006/main" name="2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6.xml><?xml version="1.0" encoding="utf-8"?>
<a:theme xmlns:a="http://schemas.openxmlformats.org/drawingml/2006/main" name="25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7.xml><?xml version="1.0" encoding="utf-8"?>
<a:theme xmlns:a="http://schemas.openxmlformats.org/drawingml/2006/main" name="26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8.xml><?xml version="1.0" encoding="utf-8"?>
<a:theme xmlns:a="http://schemas.openxmlformats.org/drawingml/2006/main" name="27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9.xml><?xml version="1.0" encoding="utf-8"?>
<a:theme xmlns:a="http://schemas.openxmlformats.org/drawingml/2006/main" name="28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0.xml><?xml version="1.0" encoding="utf-8"?>
<a:theme xmlns:a="http://schemas.openxmlformats.org/drawingml/2006/main" name="7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5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6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7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9.xml><?xml version="1.0" encoding="utf-8"?>
<a:theme xmlns:a="http://schemas.openxmlformats.org/drawingml/2006/main" name="8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3048</Words>
  <Application>Microsoft Office PowerPoint</Application>
  <PresentationFormat>On-screen Show (4:3)</PresentationFormat>
  <Paragraphs>224</Paragraphs>
  <Slides>30</Slides>
  <Notes>29</Notes>
  <HiddenSlides>0</HiddenSlides>
  <MMClips>0</MMClips>
  <ScaleCrop>false</ScaleCrop>
  <HeadingPairs>
    <vt:vector size="4" baseType="variant">
      <vt:variant>
        <vt:lpstr>Theme</vt:lpstr>
      </vt:variant>
      <vt:variant>
        <vt:i4>30</vt:i4>
      </vt:variant>
      <vt:variant>
        <vt:lpstr>Slide Titles</vt:lpstr>
      </vt:variant>
      <vt:variant>
        <vt:i4>30</vt:i4>
      </vt:variant>
    </vt:vector>
  </HeadingPairs>
  <TitlesOfParts>
    <vt:vector size="60" baseType="lpstr">
      <vt:lpstr>Apex</vt:lpstr>
      <vt:lpstr>1_Apex</vt:lpstr>
      <vt:lpstr>2_Apex</vt:lpstr>
      <vt:lpstr>3_Apex</vt:lpstr>
      <vt:lpstr>4_Apex</vt:lpstr>
      <vt:lpstr>5_Apex</vt:lpstr>
      <vt:lpstr>6_Apex</vt:lpstr>
      <vt:lpstr>7_Apex</vt:lpstr>
      <vt:lpstr>8_Apex</vt:lpstr>
      <vt:lpstr>9_Apex</vt:lpstr>
      <vt:lpstr>10_Apex</vt:lpstr>
      <vt:lpstr>11_Apex</vt:lpstr>
      <vt:lpstr>12_Apex</vt:lpstr>
      <vt:lpstr>13_Apex</vt:lpstr>
      <vt:lpstr>14_Apex</vt:lpstr>
      <vt:lpstr>15_Apex</vt:lpstr>
      <vt:lpstr>16_Apex</vt:lpstr>
      <vt:lpstr>17_Apex</vt:lpstr>
      <vt:lpstr>18_Apex</vt:lpstr>
      <vt:lpstr>19_Apex</vt:lpstr>
      <vt:lpstr>20_Apex</vt:lpstr>
      <vt:lpstr>21_Apex</vt:lpstr>
      <vt:lpstr>22_Apex</vt:lpstr>
      <vt:lpstr>23_Apex</vt:lpstr>
      <vt:lpstr>24_Apex</vt:lpstr>
      <vt:lpstr>25_Apex</vt:lpstr>
      <vt:lpstr>26_Apex</vt:lpstr>
      <vt:lpstr>27_Apex</vt:lpstr>
      <vt:lpstr>28_Apex</vt:lpstr>
      <vt:lpstr>70_Office Theme</vt:lpstr>
      <vt:lpstr>JAMES “THE JUST”</vt:lpstr>
      <vt:lpstr>SUMMARY</vt:lpstr>
      <vt:lpstr>2:1-13 TRUE RELIGION DOES NOT SHOW PARTIALITY</vt:lpstr>
      <vt:lpstr>2:1-13 TRUE RELIGION DOES NOT SHOW PARTIALITY (con’t)</vt:lpstr>
      <vt:lpstr>2:1-13 TRUE RELIGION DOES NOT SHOW PARTIALITY (con’t)</vt:lpstr>
      <vt:lpstr>2:1-13 TRUE RELIGION DOES NOT SHOW PARTIALITY (con’t)</vt:lpstr>
      <vt:lpstr>2:1-13 TRUE RELIGION DOES NOT SHOW PARTIALITY (con’t)</vt:lpstr>
      <vt:lpstr>2:1-13 TRUE RELIGION DOES NOT SHOW PARTIALITY (con’t)</vt:lpstr>
      <vt:lpstr>2:1-13 TRUE RELIGION DOES NOT SHOW PARTIALITY (con’t)</vt:lpstr>
      <vt:lpstr>2:1-13 TRUE RELIGION DOES NOT SHOW PARTIALITY (con’t)</vt:lpstr>
      <vt:lpstr>2:1-13 TRUE RELIGION DOES NOT SHOW PARTIALITY (con’t)</vt:lpstr>
      <vt:lpstr>2:1-13 TRUE RELIGION DOES NOT SHOW PARTIALITY (con’t)</vt:lpstr>
      <vt:lpstr>2:1-13 TRUE RELIGION DOES NOT SHOW PARTIALITY (con’t)</vt:lpstr>
      <vt:lpstr>2:1-13 TRUE RELIGION DOES NOT SHOW PARTIALITY (con’t)</vt:lpstr>
      <vt:lpstr>2:1-13 TRUE RELIGION DOES NOT SHOW PARTIALITY (con’t)</vt:lpstr>
      <vt:lpstr>2:1-13 TRUE RELIGION DOES NOT SHOW PARTIALITY (con’t)</vt:lpstr>
      <vt:lpstr>2:1-13 TRUE RELIGION DOES NOT SHOW PARTIALITY (con’t)</vt:lpstr>
      <vt:lpstr>2:14-26 TRUE RELIGION SHOWS FAITH THROUGH WORKS</vt:lpstr>
      <vt:lpstr>2:14-26 TRUE RELIGION SHOWS FAITH THROUGH WORKS (Cond’t)</vt:lpstr>
      <vt:lpstr>2:14-26 TRUE RELIGION SHOWS FAITH THROUGH WORKS (con’t)</vt:lpstr>
      <vt:lpstr>2:14-26 TRUE RELIGION SHOWS FAITH THROUGH WORKS (con’t)</vt:lpstr>
      <vt:lpstr>2:14-26 TRUE RELIGION SHOWS FAITH THROUGH WORKS (con’t)</vt:lpstr>
      <vt:lpstr>2:14-26 TRUE RELIGION SHOWS FAITH THROUGH WORKS (con’t)</vt:lpstr>
      <vt:lpstr>2:14-26 TRUE RELIGION SHOWS FAITH THROUGH WORKS (con’t)</vt:lpstr>
      <vt:lpstr>2:14-26 TRUE RELIGION SHOWS FAITH THROUGH WORKS (con’t)</vt:lpstr>
      <vt:lpstr>2:14-26 TRUE RELIGION SHOWS FAITH THROUGH WORKS (con’t)</vt:lpstr>
      <vt:lpstr>2:14-26 TRUE RELIGION SHOWS FAITH THROUGH WORKS (Cond’t)</vt:lpstr>
      <vt:lpstr>2:14-26 TRUE RELIGION SHOWS FAITH THROUGH WORKS (con’t)</vt:lpstr>
      <vt:lpstr>2:14-26 TRUE RELIGION SHOWS FAITH THROUGH WORKS (con’t)</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Herman</dc:creator>
  <cp:lastModifiedBy>Herman</cp:lastModifiedBy>
  <cp:revision>3</cp:revision>
  <dcterms:created xsi:type="dcterms:W3CDTF">2022-06-06T00:42:39Z</dcterms:created>
  <dcterms:modified xsi:type="dcterms:W3CDTF">2022-06-06T12:11:53Z</dcterms:modified>
</cp:coreProperties>
</file>